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9"/>
  </p:notesMasterIdLst>
  <p:handoutMasterIdLst>
    <p:handoutMasterId r:id="rId40"/>
  </p:handoutMasterIdLst>
  <p:sldIdLst>
    <p:sldId id="266" r:id="rId3"/>
    <p:sldId id="267" r:id="rId4"/>
    <p:sldId id="294" r:id="rId5"/>
    <p:sldId id="341" r:id="rId6"/>
    <p:sldId id="332" r:id="rId7"/>
    <p:sldId id="349" r:id="rId8"/>
    <p:sldId id="333" r:id="rId9"/>
    <p:sldId id="334" r:id="rId10"/>
    <p:sldId id="342" r:id="rId11"/>
    <p:sldId id="335" r:id="rId12"/>
    <p:sldId id="336" r:id="rId13"/>
    <p:sldId id="343" r:id="rId14"/>
    <p:sldId id="337" r:id="rId15"/>
    <p:sldId id="298" r:id="rId16"/>
    <p:sldId id="350" r:id="rId17"/>
    <p:sldId id="351" r:id="rId18"/>
    <p:sldId id="338" r:id="rId19"/>
    <p:sldId id="299" r:id="rId20"/>
    <p:sldId id="339" r:id="rId21"/>
    <p:sldId id="352" r:id="rId22"/>
    <p:sldId id="354" r:id="rId23"/>
    <p:sldId id="353" r:id="rId24"/>
    <p:sldId id="344" r:id="rId25"/>
    <p:sldId id="345" r:id="rId26"/>
    <p:sldId id="331" r:id="rId27"/>
    <p:sldId id="340" r:id="rId28"/>
    <p:sldId id="355" r:id="rId29"/>
    <p:sldId id="302" r:id="rId30"/>
    <p:sldId id="328" r:id="rId31"/>
    <p:sldId id="329" r:id="rId32"/>
    <p:sldId id="330" r:id="rId33"/>
    <p:sldId id="295" r:id="rId34"/>
    <p:sldId id="347" r:id="rId35"/>
    <p:sldId id="346" r:id="rId36"/>
    <p:sldId id="356" r:id="rId37"/>
    <p:sldId id="262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0000"/>
    <a:srgbClr val="349EEB"/>
    <a:srgbClr val="735A40"/>
    <a:srgbClr val="F9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3907" autoAdjust="0"/>
  </p:normalViewPr>
  <p:slideViewPr>
    <p:cSldViewPr snapToGrid="0" showGuides="1">
      <p:cViewPr>
        <p:scale>
          <a:sx n="66" d="100"/>
          <a:sy n="66" d="100"/>
        </p:scale>
        <p:origin x="1315" y="802"/>
      </p:cViewPr>
      <p:guideLst>
        <p:guide orient="horz" pos="26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AE14FFA-8874-476E-B847-1C9382941F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9877A3-A98E-4BC9-BADF-75E4C3E59B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DC763-9471-4775-B853-481C93E21EA5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61693C-CE1A-4515-9E6C-60D71508E6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0302BD-8266-41F8-81BE-6B6CE02463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452C5-7CCC-441F-A232-52760E3D80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0616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60847-95EA-46C3-B9CE-5E48E431DB33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2B26D-3392-49BE-AB41-EF897113F9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2B26D-3392-49BE-AB41-EF897113F9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555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02B26D-3392-49BE-AB41-EF897113F9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792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02B26D-3392-49BE-AB41-EF897113F9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841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02B26D-3392-49BE-AB41-EF897113F9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148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2B26D-3392-49BE-AB41-EF897113F9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39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02B26D-3392-49BE-AB41-EF897113F9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039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02B26D-3392-49BE-AB41-EF897113F9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089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02B26D-3392-49BE-AB41-EF897113F9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3692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02B26D-3392-49BE-AB41-EF897113F9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729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02B26D-3392-49BE-AB41-EF897113F9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197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02B26D-3392-49BE-AB41-EF897113F9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862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2B26D-3392-49BE-AB41-EF897113F9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742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02B26D-3392-49BE-AB41-EF897113F9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559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02B26D-3392-49BE-AB41-EF897113F9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180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02B26D-3392-49BE-AB41-EF897113F9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4754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02B26D-3392-49BE-AB41-EF897113F9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72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02B26D-3392-49BE-AB41-EF897113F9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927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02B26D-3392-49BE-AB41-EF897113F9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986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02B26D-3392-49BE-AB41-EF897113F9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849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02B26D-3392-49BE-AB41-EF897113F9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850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02B26D-3392-49BE-AB41-EF897113F9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452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2B26D-3392-49BE-AB41-EF897113F9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09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2B26D-3392-49BE-AB41-EF897113F9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544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2B26D-3392-49BE-AB41-EF897113F9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717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2B26D-3392-49BE-AB41-EF897113F9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28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2B26D-3392-49BE-AB41-EF897113F9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790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2B26D-3392-49BE-AB41-EF897113F9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280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2B26D-3392-49BE-AB41-EF897113F9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597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8312" y1="67273" x2="26407" y2="77403"/>
                        <a14:foregroundMark x1="15411" y1="67403" x2="15411" y2="67403"/>
                        <a14:foregroundMark x1="3377" y1="68182" x2="26320" y2="97013"/>
                        <a14:foregroundMark x1="52987" y1="95714" x2="32035" y2="95325"/>
                        <a14:foregroundMark x1="63810" y1="80390" x2="84416" y2="94286"/>
                        <a14:foregroundMark x1="4329" y1="89351" x2="17662" y2="90390"/>
                        <a14:backgroundMark x1="10216" y1="35714" x2="85628" y2="38442"/>
                        <a14:backgroundMark x1="9004" y1="49091" x2="82684" y2="46104"/>
                        <a14:backgroundMark x1="5628" y1="57273" x2="16450" y2="54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904"/>
          <a:stretch>
            <a:fillRect/>
          </a:stretch>
        </p:blipFill>
        <p:spPr>
          <a:xfrm>
            <a:off x="0" y="0"/>
            <a:ext cx="12192000" cy="6916615"/>
          </a:xfrm>
          <a:prstGeom prst="rect">
            <a:avLst/>
          </a:prstGeom>
          <a:solidFill>
            <a:srgbClr val="349EEB"/>
          </a:solidFill>
        </p:spPr>
      </p:pic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352375" y="1869950"/>
            <a:ext cx="6543891" cy="1325563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defTabSz="914400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赛尔网络有限公司介绍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（汇编版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grpSp>
        <p:nvGrpSpPr>
          <p:cNvPr id="5" name="组合 3"/>
          <p:cNvGrpSpPr/>
          <p:nvPr userDrawn="1"/>
        </p:nvGrpSpPr>
        <p:grpSpPr>
          <a:xfrm>
            <a:off x="352375" y="291168"/>
            <a:ext cx="1701811" cy="501311"/>
            <a:chOff x="386701" y="3265720"/>
            <a:chExt cx="1109008" cy="326686"/>
          </a:xfrm>
          <a:solidFill>
            <a:schemeClr val="bg1"/>
          </a:solidFill>
        </p:grpSpPr>
        <p:sp>
          <p:nvSpPr>
            <p:cNvPr id="6" name="Freeform 51"/>
            <p:cNvSpPr>
              <a:spLocks noEditPoints="1"/>
            </p:cNvSpPr>
            <p:nvPr/>
          </p:nvSpPr>
          <p:spPr bwMode="auto">
            <a:xfrm>
              <a:off x="1036549" y="3495330"/>
              <a:ext cx="88715" cy="63539"/>
            </a:xfrm>
            <a:custGeom>
              <a:avLst/>
              <a:gdLst>
                <a:gd name="T0" fmla="*/ 0 w 119"/>
                <a:gd name="T1" fmla="*/ 84 h 84"/>
                <a:gd name="T2" fmla="*/ 0 w 119"/>
                <a:gd name="T3" fmla="*/ 0 h 84"/>
                <a:gd name="T4" fmla="*/ 64 w 119"/>
                <a:gd name="T5" fmla="*/ 0 h 84"/>
                <a:gd name="T6" fmla="*/ 86 w 119"/>
                <a:gd name="T7" fmla="*/ 1 h 84"/>
                <a:gd name="T8" fmla="*/ 101 w 119"/>
                <a:gd name="T9" fmla="*/ 4 h 84"/>
                <a:gd name="T10" fmla="*/ 111 w 119"/>
                <a:gd name="T11" fmla="*/ 9 h 84"/>
                <a:gd name="T12" fmla="*/ 117 w 119"/>
                <a:gd name="T13" fmla="*/ 15 h 84"/>
                <a:gd name="T14" fmla="*/ 119 w 119"/>
                <a:gd name="T15" fmla="*/ 24 h 84"/>
                <a:gd name="T16" fmla="*/ 117 w 119"/>
                <a:gd name="T17" fmla="*/ 35 h 84"/>
                <a:gd name="T18" fmla="*/ 104 w 119"/>
                <a:gd name="T19" fmla="*/ 44 h 84"/>
                <a:gd name="T20" fmla="*/ 115 w 119"/>
                <a:gd name="T21" fmla="*/ 51 h 84"/>
                <a:gd name="T22" fmla="*/ 119 w 119"/>
                <a:gd name="T23" fmla="*/ 64 h 84"/>
                <a:gd name="T24" fmla="*/ 119 w 119"/>
                <a:gd name="T25" fmla="*/ 84 h 84"/>
                <a:gd name="T26" fmla="*/ 85 w 119"/>
                <a:gd name="T27" fmla="*/ 84 h 84"/>
                <a:gd name="T28" fmla="*/ 85 w 119"/>
                <a:gd name="T29" fmla="*/ 66 h 84"/>
                <a:gd name="T30" fmla="*/ 83 w 119"/>
                <a:gd name="T31" fmla="*/ 59 h 84"/>
                <a:gd name="T32" fmla="*/ 77 w 119"/>
                <a:gd name="T33" fmla="*/ 56 h 84"/>
                <a:gd name="T34" fmla="*/ 58 w 119"/>
                <a:gd name="T35" fmla="*/ 55 h 84"/>
                <a:gd name="T36" fmla="*/ 25 w 119"/>
                <a:gd name="T37" fmla="*/ 55 h 84"/>
                <a:gd name="T38" fmla="*/ 25 w 119"/>
                <a:gd name="T39" fmla="*/ 84 h 84"/>
                <a:gd name="T40" fmla="*/ 0 w 119"/>
                <a:gd name="T41" fmla="*/ 84 h 84"/>
                <a:gd name="T42" fmla="*/ 25 w 119"/>
                <a:gd name="T43" fmla="*/ 36 h 84"/>
                <a:gd name="T44" fmla="*/ 68 w 119"/>
                <a:gd name="T45" fmla="*/ 36 h 84"/>
                <a:gd name="T46" fmla="*/ 82 w 119"/>
                <a:gd name="T47" fmla="*/ 34 h 84"/>
                <a:gd name="T48" fmla="*/ 86 w 119"/>
                <a:gd name="T49" fmla="*/ 28 h 84"/>
                <a:gd name="T50" fmla="*/ 82 w 119"/>
                <a:gd name="T51" fmla="*/ 22 h 84"/>
                <a:gd name="T52" fmla="*/ 69 w 119"/>
                <a:gd name="T53" fmla="*/ 20 h 84"/>
                <a:gd name="T54" fmla="*/ 25 w 119"/>
                <a:gd name="T55" fmla="*/ 20 h 84"/>
                <a:gd name="T56" fmla="*/ 25 w 119"/>
                <a:gd name="T57" fmla="*/ 3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9" h="84">
                  <a:moveTo>
                    <a:pt x="0" y="8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3" y="0"/>
                    <a:pt x="80" y="1"/>
                    <a:pt x="86" y="1"/>
                  </a:cubicBezTo>
                  <a:cubicBezTo>
                    <a:pt x="92" y="2"/>
                    <a:pt x="97" y="3"/>
                    <a:pt x="101" y="4"/>
                  </a:cubicBezTo>
                  <a:cubicBezTo>
                    <a:pt x="105" y="5"/>
                    <a:pt x="108" y="7"/>
                    <a:pt x="111" y="9"/>
                  </a:cubicBezTo>
                  <a:cubicBezTo>
                    <a:pt x="114" y="11"/>
                    <a:pt x="116" y="13"/>
                    <a:pt x="117" y="15"/>
                  </a:cubicBezTo>
                  <a:cubicBezTo>
                    <a:pt x="118" y="18"/>
                    <a:pt x="119" y="20"/>
                    <a:pt x="119" y="24"/>
                  </a:cubicBezTo>
                  <a:cubicBezTo>
                    <a:pt x="119" y="28"/>
                    <a:pt x="119" y="32"/>
                    <a:pt x="117" y="35"/>
                  </a:cubicBezTo>
                  <a:cubicBezTo>
                    <a:pt x="115" y="38"/>
                    <a:pt x="108" y="44"/>
                    <a:pt x="104" y="44"/>
                  </a:cubicBezTo>
                  <a:cubicBezTo>
                    <a:pt x="112" y="46"/>
                    <a:pt x="112" y="48"/>
                    <a:pt x="115" y="51"/>
                  </a:cubicBezTo>
                  <a:cubicBezTo>
                    <a:pt x="118" y="54"/>
                    <a:pt x="119" y="58"/>
                    <a:pt x="119" y="64"/>
                  </a:cubicBezTo>
                  <a:cubicBezTo>
                    <a:pt x="119" y="84"/>
                    <a:pt x="119" y="84"/>
                    <a:pt x="119" y="84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5" y="84"/>
                    <a:pt x="85" y="66"/>
                    <a:pt x="85" y="66"/>
                  </a:cubicBezTo>
                  <a:cubicBezTo>
                    <a:pt x="85" y="63"/>
                    <a:pt x="84" y="61"/>
                    <a:pt x="83" y="59"/>
                  </a:cubicBezTo>
                  <a:cubicBezTo>
                    <a:pt x="81" y="58"/>
                    <a:pt x="79" y="57"/>
                    <a:pt x="77" y="56"/>
                  </a:cubicBezTo>
                  <a:cubicBezTo>
                    <a:pt x="74" y="55"/>
                    <a:pt x="64" y="55"/>
                    <a:pt x="58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84"/>
                    <a:pt x="25" y="84"/>
                    <a:pt x="25" y="84"/>
                  </a:cubicBezTo>
                  <a:lnTo>
                    <a:pt x="0" y="84"/>
                  </a:lnTo>
                  <a:close/>
                  <a:moveTo>
                    <a:pt x="25" y="36"/>
                  </a:moveTo>
                  <a:cubicBezTo>
                    <a:pt x="68" y="36"/>
                    <a:pt x="68" y="36"/>
                    <a:pt x="68" y="36"/>
                  </a:cubicBezTo>
                  <a:cubicBezTo>
                    <a:pt x="75" y="36"/>
                    <a:pt x="79" y="36"/>
                    <a:pt x="82" y="34"/>
                  </a:cubicBezTo>
                  <a:cubicBezTo>
                    <a:pt x="85" y="33"/>
                    <a:pt x="86" y="31"/>
                    <a:pt x="86" y="28"/>
                  </a:cubicBezTo>
                  <a:cubicBezTo>
                    <a:pt x="86" y="26"/>
                    <a:pt x="85" y="24"/>
                    <a:pt x="82" y="22"/>
                  </a:cubicBezTo>
                  <a:cubicBezTo>
                    <a:pt x="80" y="21"/>
                    <a:pt x="75" y="20"/>
                    <a:pt x="69" y="20"/>
                  </a:cubicBezTo>
                  <a:cubicBezTo>
                    <a:pt x="25" y="20"/>
                    <a:pt x="25" y="20"/>
                    <a:pt x="25" y="20"/>
                  </a:cubicBezTo>
                  <a:lnTo>
                    <a:pt x="25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52"/>
            <p:cNvSpPr/>
            <p:nvPr/>
          </p:nvSpPr>
          <p:spPr bwMode="auto">
            <a:xfrm>
              <a:off x="1160030" y="3496529"/>
              <a:ext cx="94709" cy="59943"/>
            </a:xfrm>
            <a:custGeom>
              <a:avLst/>
              <a:gdLst>
                <a:gd name="T0" fmla="*/ 0 w 79"/>
                <a:gd name="T1" fmla="*/ 50 h 50"/>
                <a:gd name="T2" fmla="*/ 0 w 79"/>
                <a:gd name="T3" fmla="*/ 0 h 50"/>
                <a:gd name="T4" fmla="*/ 21 w 79"/>
                <a:gd name="T5" fmla="*/ 0 h 50"/>
                <a:gd name="T6" fmla="*/ 63 w 79"/>
                <a:gd name="T7" fmla="*/ 33 h 50"/>
                <a:gd name="T8" fmla="*/ 63 w 79"/>
                <a:gd name="T9" fmla="*/ 0 h 50"/>
                <a:gd name="T10" fmla="*/ 79 w 79"/>
                <a:gd name="T11" fmla="*/ 0 h 50"/>
                <a:gd name="T12" fmla="*/ 79 w 79"/>
                <a:gd name="T13" fmla="*/ 50 h 50"/>
                <a:gd name="T14" fmla="*/ 59 w 79"/>
                <a:gd name="T15" fmla="*/ 50 h 50"/>
                <a:gd name="T16" fmla="*/ 18 w 79"/>
                <a:gd name="T17" fmla="*/ 19 h 50"/>
                <a:gd name="T18" fmla="*/ 18 w 79"/>
                <a:gd name="T19" fmla="*/ 50 h 50"/>
                <a:gd name="T20" fmla="*/ 0 w 79"/>
                <a:gd name="T2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50">
                  <a:moveTo>
                    <a:pt x="0" y="50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63" y="33"/>
                  </a:lnTo>
                  <a:lnTo>
                    <a:pt x="63" y="0"/>
                  </a:lnTo>
                  <a:lnTo>
                    <a:pt x="79" y="0"/>
                  </a:lnTo>
                  <a:lnTo>
                    <a:pt x="79" y="50"/>
                  </a:lnTo>
                  <a:lnTo>
                    <a:pt x="59" y="50"/>
                  </a:lnTo>
                  <a:lnTo>
                    <a:pt x="18" y="19"/>
                  </a:lnTo>
                  <a:lnTo>
                    <a:pt x="18" y="50"/>
                  </a:lnTo>
                  <a:lnTo>
                    <a:pt x="0" y="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 53"/>
            <p:cNvSpPr/>
            <p:nvPr/>
          </p:nvSpPr>
          <p:spPr bwMode="auto">
            <a:xfrm>
              <a:off x="922658" y="3495330"/>
              <a:ext cx="79124" cy="63539"/>
            </a:xfrm>
            <a:custGeom>
              <a:avLst/>
              <a:gdLst>
                <a:gd name="T0" fmla="*/ 0 w 66"/>
                <a:gd name="T1" fmla="*/ 53 h 53"/>
                <a:gd name="T2" fmla="*/ 0 w 66"/>
                <a:gd name="T3" fmla="*/ 0 h 53"/>
                <a:gd name="T4" fmla="*/ 66 w 66"/>
                <a:gd name="T5" fmla="*/ 0 h 53"/>
                <a:gd name="T6" fmla="*/ 66 w 66"/>
                <a:gd name="T7" fmla="*/ 12 h 53"/>
                <a:gd name="T8" fmla="*/ 16 w 66"/>
                <a:gd name="T9" fmla="*/ 12 h 53"/>
                <a:gd name="T10" fmla="*/ 16 w 66"/>
                <a:gd name="T11" fmla="*/ 20 h 53"/>
                <a:gd name="T12" fmla="*/ 66 w 66"/>
                <a:gd name="T13" fmla="*/ 20 h 53"/>
                <a:gd name="T14" fmla="*/ 66 w 66"/>
                <a:gd name="T15" fmla="*/ 32 h 53"/>
                <a:gd name="T16" fmla="*/ 16 w 66"/>
                <a:gd name="T17" fmla="*/ 32 h 53"/>
                <a:gd name="T18" fmla="*/ 16 w 66"/>
                <a:gd name="T19" fmla="*/ 40 h 53"/>
                <a:gd name="T20" fmla="*/ 66 w 66"/>
                <a:gd name="T21" fmla="*/ 40 h 53"/>
                <a:gd name="T22" fmla="*/ 66 w 66"/>
                <a:gd name="T23" fmla="*/ 53 h 53"/>
                <a:gd name="T24" fmla="*/ 0 w 66"/>
                <a:gd name="T2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53">
                  <a:moveTo>
                    <a:pt x="0" y="53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2"/>
                  </a:lnTo>
                  <a:lnTo>
                    <a:pt x="16" y="12"/>
                  </a:lnTo>
                  <a:lnTo>
                    <a:pt x="16" y="20"/>
                  </a:lnTo>
                  <a:lnTo>
                    <a:pt x="66" y="20"/>
                  </a:lnTo>
                  <a:lnTo>
                    <a:pt x="66" y="32"/>
                  </a:lnTo>
                  <a:lnTo>
                    <a:pt x="16" y="32"/>
                  </a:lnTo>
                  <a:lnTo>
                    <a:pt x="16" y="40"/>
                  </a:lnTo>
                  <a:lnTo>
                    <a:pt x="66" y="40"/>
                  </a:lnTo>
                  <a:lnTo>
                    <a:pt x="66" y="53"/>
                  </a:lnTo>
                  <a:lnTo>
                    <a:pt x="0" y="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Freeform 54"/>
            <p:cNvSpPr/>
            <p:nvPr/>
          </p:nvSpPr>
          <p:spPr bwMode="auto">
            <a:xfrm>
              <a:off x="1290705" y="3495330"/>
              <a:ext cx="80323" cy="63539"/>
            </a:xfrm>
            <a:custGeom>
              <a:avLst/>
              <a:gdLst>
                <a:gd name="T0" fmla="*/ 0 w 67"/>
                <a:gd name="T1" fmla="*/ 53 h 53"/>
                <a:gd name="T2" fmla="*/ 0 w 67"/>
                <a:gd name="T3" fmla="*/ 0 h 53"/>
                <a:gd name="T4" fmla="*/ 67 w 67"/>
                <a:gd name="T5" fmla="*/ 0 h 53"/>
                <a:gd name="T6" fmla="*/ 67 w 67"/>
                <a:gd name="T7" fmla="*/ 12 h 53"/>
                <a:gd name="T8" fmla="*/ 17 w 67"/>
                <a:gd name="T9" fmla="*/ 12 h 53"/>
                <a:gd name="T10" fmla="*/ 17 w 67"/>
                <a:gd name="T11" fmla="*/ 20 h 53"/>
                <a:gd name="T12" fmla="*/ 67 w 67"/>
                <a:gd name="T13" fmla="*/ 20 h 53"/>
                <a:gd name="T14" fmla="*/ 67 w 67"/>
                <a:gd name="T15" fmla="*/ 32 h 53"/>
                <a:gd name="T16" fmla="*/ 17 w 67"/>
                <a:gd name="T17" fmla="*/ 32 h 53"/>
                <a:gd name="T18" fmla="*/ 17 w 67"/>
                <a:gd name="T19" fmla="*/ 40 h 53"/>
                <a:gd name="T20" fmla="*/ 67 w 67"/>
                <a:gd name="T21" fmla="*/ 40 h 53"/>
                <a:gd name="T22" fmla="*/ 67 w 67"/>
                <a:gd name="T23" fmla="*/ 53 h 53"/>
                <a:gd name="T24" fmla="*/ 0 w 67"/>
                <a:gd name="T2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53">
                  <a:moveTo>
                    <a:pt x="0" y="53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67" y="12"/>
                  </a:lnTo>
                  <a:lnTo>
                    <a:pt x="17" y="12"/>
                  </a:lnTo>
                  <a:lnTo>
                    <a:pt x="17" y="20"/>
                  </a:lnTo>
                  <a:lnTo>
                    <a:pt x="67" y="20"/>
                  </a:lnTo>
                  <a:lnTo>
                    <a:pt x="67" y="32"/>
                  </a:lnTo>
                  <a:lnTo>
                    <a:pt x="17" y="32"/>
                  </a:lnTo>
                  <a:lnTo>
                    <a:pt x="17" y="40"/>
                  </a:lnTo>
                  <a:lnTo>
                    <a:pt x="67" y="40"/>
                  </a:lnTo>
                  <a:lnTo>
                    <a:pt x="67" y="53"/>
                  </a:lnTo>
                  <a:lnTo>
                    <a:pt x="0" y="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 55"/>
            <p:cNvSpPr/>
            <p:nvPr/>
          </p:nvSpPr>
          <p:spPr bwMode="auto">
            <a:xfrm>
              <a:off x="789585" y="3492932"/>
              <a:ext cx="99505" cy="67136"/>
            </a:xfrm>
            <a:custGeom>
              <a:avLst/>
              <a:gdLst>
                <a:gd name="T0" fmla="*/ 131 w 132"/>
                <a:gd name="T1" fmla="*/ 35 h 90"/>
                <a:gd name="T2" fmla="*/ 67 w 132"/>
                <a:gd name="T3" fmla="*/ 0 h 90"/>
                <a:gd name="T4" fmla="*/ 0 w 132"/>
                <a:gd name="T5" fmla="*/ 45 h 90"/>
                <a:gd name="T6" fmla="*/ 67 w 132"/>
                <a:gd name="T7" fmla="*/ 90 h 90"/>
                <a:gd name="T8" fmla="*/ 132 w 132"/>
                <a:gd name="T9" fmla="*/ 54 h 90"/>
                <a:gd name="T10" fmla="*/ 92 w 132"/>
                <a:gd name="T11" fmla="*/ 54 h 90"/>
                <a:gd name="T12" fmla="*/ 64 w 132"/>
                <a:gd name="T13" fmla="*/ 69 h 90"/>
                <a:gd name="T14" fmla="*/ 34 w 132"/>
                <a:gd name="T15" fmla="*/ 45 h 90"/>
                <a:gd name="T16" fmla="*/ 64 w 132"/>
                <a:gd name="T17" fmla="*/ 21 h 90"/>
                <a:gd name="T18" fmla="*/ 91 w 132"/>
                <a:gd name="T19" fmla="*/ 35 h 90"/>
                <a:gd name="T20" fmla="*/ 131 w 132"/>
                <a:gd name="T21" fmla="*/ 3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90">
                  <a:moveTo>
                    <a:pt x="131" y="35"/>
                  </a:moveTo>
                  <a:cubicBezTo>
                    <a:pt x="124" y="15"/>
                    <a:pt x="98" y="0"/>
                    <a:pt x="67" y="0"/>
                  </a:cubicBezTo>
                  <a:cubicBezTo>
                    <a:pt x="30" y="0"/>
                    <a:pt x="0" y="20"/>
                    <a:pt x="0" y="45"/>
                  </a:cubicBezTo>
                  <a:cubicBezTo>
                    <a:pt x="0" y="70"/>
                    <a:pt x="30" y="90"/>
                    <a:pt x="67" y="90"/>
                  </a:cubicBezTo>
                  <a:cubicBezTo>
                    <a:pt x="99" y="90"/>
                    <a:pt x="126" y="75"/>
                    <a:pt x="132" y="54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7" y="63"/>
                    <a:pt x="76" y="69"/>
                    <a:pt x="64" y="69"/>
                  </a:cubicBezTo>
                  <a:cubicBezTo>
                    <a:pt x="47" y="69"/>
                    <a:pt x="34" y="58"/>
                    <a:pt x="34" y="45"/>
                  </a:cubicBezTo>
                  <a:cubicBezTo>
                    <a:pt x="34" y="32"/>
                    <a:pt x="47" y="21"/>
                    <a:pt x="64" y="21"/>
                  </a:cubicBezTo>
                  <a:cubicBezTo>
                    <a:pt x="76" y="21"/>
                    <a:pt x="86" y="27"/>
                    <a:pt x="91" y="35"/>
                  </a:cubicBezTo>
                  <a:lnTo>
                    <a:pt x="131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 56"/>
            <p:cNvSpPr/>
            <p:nvPr/>
          </p:nvSpPr>
          <p:spPr bwMode="auto">
            <a:xfrm>
              <a:off x="1405795" y="3495330"/>
              <a:ext cx="89914" cy="63539"/>
            </a:xfrm>
            <a:custGeom>
              <a:avLst/>
              <a:gdLst>
                <a:gd name="T0" fmla="*/ 0 w 75"/>
                <a:gd name="T1" fmla="*/ 0 h 53"/>
                <a:gd name="T2" fmla="*/ 75 w 75"/>
                <a:gd name="T3" fmla="*/ 0 h 53"/>
                <a:gd name="T4" fmla="*/ 75 w 75"/>
                <a:gd name="T5" fmla="*/ 14 h 53"/>
                <a:gd name="T6" fmla="*/ 47 w 75"/>
                <a:gd name="T7" fmla="*/ 14 h 53"/>
                <a:gd name="T8" fmla="*/ 47 w 75"/>
                <a:gd name="T9" fmla="*/ 53 h 53"/>
                <a:gd name="T10" fmla="*/ 31 w 75"/>
                <a:gd name="T11" fmla="*/ 53 h 53"/>
                <a:gd name="T12" fmla="*/ 31 w 75"/>
                <a:gd name="T13" fmla="*/ 14 h 53"/>
                <a:gd name="T14" fmla="*/ 0 w 75"/>
                <a:gd name="T15" fmla="*/ 14 h 53"/>
                <a:gd name="T16" fmla="*/ 0 w 75"/>
                <a:gd name="T1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53">
                  <a:moveTo>
                    <a:pt x="0" y="0"/>
                  </a:moveTo>
                  <a:lnTo>
                    <a:pt x="75" y="0"/>
                  </a:lnTo>
                  <a:lnTo>
                    <a:pt x="75" y="14"/>
                  </a:lnTo>
                  <a:lnTo>
                    <a:pt x="47" y="14"/>
                  </a:lnTo>
                  <a:lnTo>
                    <a:pt x="47" y="53"/>
                  </a:lnTo>
                  <a:lnTo>
                    <a:pt x="31" y="53"/>
                  </a:lnTo>
                  <a:lnTo>
                    <a:pt x="31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 57"/>
            <p:cNvSpPr>
              <a:spLocks noEditPoints="1"/>
            </p:cNvSpPr>
            <p:nvPr/>
          </p:nvSpPr>
          <p:spPr bwMode="auto">
            <a:xfrm>
              <a:off x="789585" y="3305911"/>
              <a:ext cx="164243" cy="172635"/>
            </a:xfrm>
            <a:custGeom>
              <a:avLst/>
              <a:gdLst>
                <a:gd name="T0" fmla="*/ 4 w 219"/>
                <a:gd name="T1" fmla="*/ 123 h 230"/>
                <a:gd name="T2" fmla="*/ 68 w 219"/>
                <a:gd name="T3" fmla="*/ 103 h 230"/>
                <a:gd name="T4" fmla="*/ 38 w 219"/>
                <a:gd name="T5" fmla="*/ 94 h 230"/>
                <a:gd name="T6" fmla="*/ 68 w 219"/>
                <a:gd name="T7" fmla="*/ 79 h 230"/>
                <a:gd name="T8" fmla="*/ 38 w 219"/>
                <a:gd name="T9" fmla="*/ 71 h 230"/>
                <a:gd name="T10" fmla="*/ 68 w 219"/>
                <a:gd name="T11" fmla="*/ 55 h 230"/>
                <a:gd name="T12" fmla="*/ 33 w 219"/>
                <a:gd name="T13" fmla="*/ 47 h 230"/>
                <a:gd name="T14" fmla="*/ 6 w 219"/>
                <a:gd name="T15" fmla="*/ 68 h 230"/>
                <a:gd name="T16" fmla="*/ 98 w 219"/>
                <a:gd name="T17" fmla="*/ 25 h 230"/>
                <a:gd name="T18" fmla="*/ 108 w 219"/>
                <a:gd name="T19" fmla="*/ 0 h 230"/>
                <a:gd name="T20" fmla="*/ 124 w 219"/>
                <a:gd name="T21" fmla="*/ 25 h 230"/>
                <a:gd name="T22" fmla="*/ 213 w 219"/>
                <a:gd name="T23" fmla="*/ 69 h 230"/>
                <a:gd name="T24" fmla="*/ 186 w 219"/>
                <a:gd name="T25" fmla="*/ 47 h 230"/>
                <a:gd name="T26" fmla="*/ 152 w 219"/>
                <a:gd name="T27" fmla="*/ 55 h 230"/>
                <a:gd name="T28" fmla="*/ 181 w 219"/>
                <a:gd name="T29" fmla="*/ 71 h 230"/>
                <a:gd name="T30" fmla="*/ 152 w 219"/>
                <a:gd name="T31" fmla="*/ 79 h 230"/>
                <a:gd name="T32" fmla="*/ 181 w 219"/>
                <a:gd name="T33" fmla="*/ 94 h 230"/>
                <a:gd name="T34" fmla="*/ 152 w 219"/>
                <a:gd name="T35" fmla="*/ 103 h 230"/>
                <a:gd name="T36" fmla="*/ 215 w 219"/>
                <a:gd name="T37" fmla="*/ 123 h 230"/>
                <a:gd name="T38" fmla="*/ 193 w 219"/>
                <a:gd name="T39" fmla="*/ 134 h 230"/>
                <a:gd name="T40" fmla="*/ 209 w 219"/>
                <a:gd name="T41" fmla="*/ 169 h 230"/>
                <a:gd name="T42" fmla="*/ 176 w 219"/>
                <a:gd name="T43" fmla="*/ 154 h 230"/>
                <a:gd name="T44" fmla="*/ 159 w 219"/>
                <a:gd name="T45" fmla="*/ 191 h 230"/>
                <a:gd name="T46" fmla="*/ 200 w 219"/>
                <a:gd name="T47" fmla="*/ 230 h 230"/>
                <a:gd name="T48" fmla="*/ 111 w 219"/>
                <a:gd name="T49" fmla="*/ 204 h 230"/>
                <a:gd name="T50" fmla="*/ 149 w 219"/>
                <a:gd name="T51" fmla="*/ 189 h 230"/>
                <a:gd name="T52" fmla="*/ 71 w 219"/>
                <a:gd name="T53" fmla="*/ 152 h 230"/>
                <a:gd name="T54" fmla="*/ 44 w 219"/>
                <a:gd name="T55" fmla="*/ 191 h 230"/>
                <a:gd name="T56" fmla="*/ 12 w 219"/>
                <a:gd name="T57" fmla="*/ 169 h 230"/>
                <a:gd name="T58" fmla="*/ 28 w 219"/>
                <a:gd name="T59" fmla="*/ 135 h 230"/>
                <a:gd name="T60" fmla="*/ 79 w 219"/>
                <a:gd name="T61" fmla="*/ 133 h 230"/>
                <a:gd name="T62" fmla="*/ 136 w 219"/>
                <a:gd name="T63" fmla="*/ 123 h 230"/>
                <a:gd name="T64" fmla="*/ 79 w 219"/>
                <a:gd name="T65" fmla="*/ 133 h 230"/>
                <a:gd name="T66" fmla="*/ 126 w 219"/>
                <a:gd name="T67" fmla="*/ 103 h 230"/>
                <a:gd name="T68" fmla="*/ 94 w 219"/>
                <a:gd name="T69" fmla="*/ 94 h 230"/>
                <a:gd name="T70" fmla="*/ 94 w 219"/>
                <a:gd name="T71" fmla="*/ 79 h 230"/>
                <a:gd name="T72" fmla="*/ 126 w 219"/>
                <a:gd name="T73" fmla="*/ 71 h 230"/>
                <a:gd name="T74" fmla="*/ 94 w 219"/>
                <a:gd name="T75" fmla="*/ 79 h 230"/>
                <a:gd name="T76" fmla="*/ 126 w 219"/>
                <a:gd name="T77" fmla="*/ 47 h 230"/>
                <a:gd name="T78" fmla="*/ 94 w 219"/>
                <a:gd name="T79" fmla="*/ 55 h 230"/>
                <a:gd name="T80" fmla="*/ 16 w 219"/>
                <a:gd name="T81" fmla="*/ 202 h 230"/>
                <a:gd name="T82" fmla="*/ 77 w 219"/>
                <a:gd name="T83" fmla="*/ 192 h 230"/>
                <a:gd name="T84" fmla="*/ 96 w 219"/>
                <a:gd name="T85" fmla="*/ 156 h 230"/>
                <a:gd name="T86" fmla="*/ 115 w 219"/>
                <a:gd name="T87" fmla="*/ 189 h 230"/>
                <a:gd name="T88" fmla="*/ 26 w 219"/>
                <a:gd name="T89" fmla="*/ 22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" h="230">
                  <a:moveTo>
                    <a:pt x="49" y="123"/>
                  </a:moveTo>
                  <a:cubicBezTo>
                    <a:pt x="4" y="123"/>
                    <a:pt x="4" y="123"/>
                    <a:pt x="4" y="12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3" y="21"/>
                    <a:pt x="90" y="18"/>
                    <a:pt x="85" y="13"/>
                  </a:cubicBezTo>
                  <a:cubicBezTo>
                    <a:pt x="95" y="9"/>
                    <a:pt x="101" y="4"/>
                    <a:pt x="108" y="0"/>
                  </a:cubicBezTo>
                  <a:cubicBezTo>
                    <a:pt x="132" y="20"/>
                    <a:pt x="132" y="20"/>
                    <a:pt x="132" y="20"/>
                  </a:cubicBezTo>
                  <a:cubicBezTo>
                    <a:pt x="129" y="22"/>
                    <a:pt x="126" y="23"/>
                    <a:pt x="124" y="25"/>
                  </a:cubicBezTo>
                  <a:cubicBezTo>
                    <a:pt x="213" y="25"/>
                    <a:pt x="213" y="25"/>
                    <a:pt x="213" y="25"/>
                  </a:cubicBezTo>
                  <a:cubicBezTo>
                    <a:pt x="213" y="69"/>
                    <a:pt x="213" y="69"/>
                    <a:pt x="213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2" y="79"/>
                    <a:pt x="152" y="79"/>
                    <a:pt x="152" y="79"/>
                  </a:cubicBezTo>
                  <a:cubicBezTo>
                    <a:pt x="181" y="79"/>
                    <a:pt x="181" y="79"/>
                    <a:pt x="181" y="79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215" y="103"/>
                    <a:pt x="215" y="103"/>
                    <a:pt x="215" y="103"/>
                  </a:cubicBezTo>
                  <a:cubicBezTo>
                    <a:pt x="215" y="123"/>
                    <a:pt x="215" y="123"/>
                    <a:pt x="215" y="123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180" y="128"/>
                    <a:pt x="186" y="132"/>
                    <a:pt x="193" y="134"/>
                  </a:cubicBezTo>
                  <a:cubicBezTo>
                    <a:pt x="199" y="137"/>
                    <a:pt x="206" y="141"/>
                    <a:pt x="219" y="145"/>
                  </a:cubicBezTo>
                  <a:cubicBezTo>
                    <a:pt x="214" y="155"/>
                    <a:pt x="209" y="169"/>
                    <a:pt x="209" y="169"/>
                  </a:cubicBezTo>
                  <a:cubicBezTo>
                    <a:pt x="193" y="163"/>
                    <a:pt x="184" y="159"/>
                    <a:pt x="182" y="157"/>
                  </a:cubicBezTo>
                  <a:cubicBezTo>
                    <a:pt x="176" y="154"/>
                    <a:pt x="176" y="154"/>
                    <a:pt x="176" y="154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59" y="191"/>
                    <a:pt x="159" y="191"/>
                    <a:pt x="159" y="191"/>
                  </a:cubicBezTo>
                  <a:cubicBezTo>
                    <a:pt x="174" y="195"/>
                    <a:pt x="190" y="200"/>
                    <a:pt x="208" y="205"/>
                  </a:cubicBezTo>
                  <a:cubicBezTo>
                    <a:pt x="205" y="213"/>
                    <a:pt x="200" y="230"/>
                    <a:pt x="200" y="230"/>
                  </a:cubicBezTo>
                  <a:cubicBezTo>
                    <a:pt x="189" y="227"/>
                    <a:pt x="181" y="224"/>
                    <a:pt x="175" y="222"/>
                  </a:cubicBezTo>
                  <a:cubicBezTo>
                    <a:pt x="169" y="221"/>
                    <a:pt x="148" y="214"/>
                    <a:pt x="111" y="204"/>
                  </a:cubicBezTo>
                  <a:cubicBezTo>
                    <a:pt x="116" y="197"/>
                    <a:pt x="125" y="182"/>
                    <a:pt x="125" y="182"/>
                  </a:cubicBezTo>
                  <a:cubicBezTo>
                    <a:pt x="149" y="189"/>
                    <a:pt x="149" y="189"/>
                    <a:pt x="149" y="189"/>
                  </a:cubicBezTo>
                  <a:cubicBezTo>
                    <a:pt x="149" y="152"/>
                    <a:pt x="149" y="152"/>
                    <a:pt x="149" y="152"/>
                  </a:cubicBezTo>
                  <a:cubicBezTo>
                    <a:pt x="71" y="152"/>
                    <a:pt x="71" y="152"/>
                    <a:pt x="71" y="152"/>
                  </a:cubicBezTo>
                  <a:cubicBezTo>
                    <a:pt x="71" y="191"/>
                    <a:pt x="71" y="191"/>
                    <a:pt x="71" y="191"/>
                  </a:cubicBezTo>
                  <a:cubicBezTo>
                    <a:pt x="44" y="191"/>
                    <a:pt x="44" y="191"/>
                    <a:pt x="44" y="191"/>
                  </a:cubicBezTo>
                  <a:cubicBezTo>
                    <a:pt x="44" y="155"/>
                    <a:pt x="44" y="155"/>
                    <a:pt x="44" y="155"/>
                  </a:cubicBezTo>
                  <a:cubicBezTo>
                    <a:pt x="33" y="160"/>
                    <a:pt x="22" y="165"/>
                    <a:pt x="12" y="169"/>
                  </a:cubicBezTo>
                  <a:cubicBezTo>
                    <a:pt x="9" y="161"/>
                    <a:pt x="0" y="145"/>
                    <a:pt x="0" y="145"/>
                  </a:cubicBezTo>
                  <a:cubicBezTo>
                    <a:pt x="12" y="142"/>
                    <a:pt x="20" y="138"/>
                    <a:pt x="28" y="135"/>
                  </a:cubicBezTo>
                  <a:cubicBezTo>
                    <a:pt x="36" y="132"/>
                    <a:pt x="40" y="129"/>
                    <a:pt x="49" y="123"/>
                  </a:cubicBezTo>
                  <a:close/>
                  <a:moveTo>
                    <a:pt x="79" y="133"/>
                  </a:moveTo>
                  <a:cubicBezTo>
                    <a:pt x="146" y="133"/>
                    <a:pt x="146" y="133"/>
                    <a:pt x="146" y="133"/>
                  </a:cubicBezTo>
                  <a:cubicBezTo>
                    <a:pt x="142" y="130"/>
                    <a:pt x="139" y="126"/>
                    <a:pt x="136" y="123"/>
                  </a:cubicBezTo>
                  <a:cubicBezTo>
                    <a:pt x="90" y="123"/>
                    <a:pt x="90" y="123"/>
                    <a:pt x="90" y="123"/>
                  </a:cubicBezTo>
                  <a:lnTo>
                    <a:pt x="79" y="133"/>
                  </a:lnTo>
                  <a:close/>
                  <a:moveTo>
                    <a:pt x="94" y="103"/>
                  </a:moveTo>
                  <a:cubicBezTo>
                    <a:pt x="126" y="103"/>
                    <a:pt x="126" y="103"/>
                    <a:pt x="126" y="103"/>
                  </a:cubicBezTo>
                  <a:cubicBezTo>
                    <a:pt x="126" y="94"/>
                    <a:pt x="126" y="94"/>
                    <a:pt x="126" y="94"/>
                  </a:cubicBezTo>
                  <a:cubicBezTo>
                    <a:pt x="94" y="94"/>
                    <a:pt x="94" y="94"/>
                    <a:pt x="94" y="94"/>
                  </a:cubicBezTo>
                  <a:lnTo>
                    <a:pt x="94" y="103"/>
                  </a:lnTo>
                  <a:close/>
                  <a:moveTo>
                    <a:pt x="94" y="79"/>
                  </a:moveTo>
                  <a:cubicBezTo>
                    <a:pt x="126" y="79"/>
                    <a:pt x="126" y="79"/>
                    <a:pt x="126" y="79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94" y="71"/>
                    <a:pt x="94" y="71"/>
                    <a:pt x="94" y="71"/>
                  </a:cubicBezTo>
                  <a:lnTo>
                    <a:pt x="94" y="79"/>
                  </a:lnTo>
                  <a:close/>
                  <a:moveTo>
                    <a:pt x="126" y="55"/>
                  </a:moveTo>
                  <a:cubicBezTo>
                    <a:pt x="126" y="47"/>
                    <a:pt x="126" y="47"/>
                    <a:pt x="126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55"/>
                    <a:pt x="94" y="55"/>
                    <a:pt x="94" y="55"/>
                  </a:cubicBezTo>
                  <a:lnTo>
                    <a:pt x="126" y="55"/>
                  </a:lnTo>
                  <a:close/>
                  <a:moveTo>
                    <a:pt x="16" y="202"/>
                  </a:moveTo>
                  <a:cubicBezTo>
                    <a:pt x="27" y="202"/>
                    <a:pt x="37" y="201"/>
                    <a:pt x="47" y="199"/>
                  </a:cubicBezTo>
                  <a:cubicBezTo>
                    <a:pt x="63" y="197"/>
                    <a:pt x="68" y="196"/>
                    <a:pt x="77" y="192"/>
                  </a:cubicBezTo>
                  <a:cubicBezTo>
                    <a:pt x="87" y="187"/>
                    <a:pt x="93" y="178"/>
                    <a:pt x="95" y="162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105" y="157"/>
                    <a:pt x="111" y="157"/>
                    <a:pt x="124" y="159"/>
                  </a:cubicBezTo>
                  <a:cubicBezTo>
                    <a:pt x="121" y="174"/>
                    <a:pt x="117" y="183"/>
                    <a:pt x="115" y="189"/>
                  </a:cubicBezTo>
                  <a:cubicBezTo>
                    <a:pt x="109" y="200"/>
                    <a:pt x="106" y="203"/>
                    <a:pt x="95" y="211"/>
                  </a:cubicBezTo>
                  <a:cubicBezTo>
                    <a:pt x="83" y="219"/>
                    <a:pt x="60" y="225"/>
                    <a:pt x="26" y="227"/>
                  </a:cubicBezTo>
                  <a:cubicBezTo>
                    <a:pt x="16" y="202"/>
                    <a:pt x="16" y="202"/>
                    <a:pt x="16" y="2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 58"/>
            <p:cNvSpPr>
              <a:spLocks noEditPoints="1"/>
            </p:cNvSpPr>
            <p:nvPr/>
          </p:nvSpPr>
          <p:spPr bwMode="auto">
            <a:xfrm>
              <a:off x="970612" y="3309508"/>
              <a:ext cx="161845" cy="167839"/>
            </a:xfrm>
            <a:custGeom>
              <a:avLst/>
              <a:gdLst>
                <a:gd name="T0" fmla="*/ 0 w 216"/>
                <a:gd name="T1" fmla="*/ 181 h 222"/>
                <a:gd name="T2" fmla="*/ 14 w 216"/>
                <a:gd name="T3" fmla="*/ 168 h 222"/>
                <a:gd name="T4" fmla="*/ 32 w 216"/>
                <a:gd name="T5" fmla="*/ 145 h 222"/>
                <a:gd name="T6" fmla="*/ 56 w 216"/>
                <a:gd name="T7" fmla="*/ 95 h 222"/>
                <a:gd name="T8" fmla="*/ 83 w 216"/>
                <a:gd name="T9" fmla="*/ 108 h 222"/>
                <a:gd name="T10" fmla="*/ 60 w 216"/>
                <a:gd name="T11" fmla="*/ 157 h 222"/>
                <a:gd name="T12" fmla="*/ 39 w 216"/>
                <a:gd name="T13" fmla="*/ 185 h 222"/>
                <a:gd name="T14" fmla="*/ 24 w 216"/>
                <a:gd name="T15" fmla="*/ 202 h 222"/>
                <a:gd name="T16" fmla="*/ 0 w 216"/>
                <a:gd name="T17" fmla="*/ 181 h 222"/>
                <a:gd name="T18" fmla="*/ 71 w 216"/>
                <a:gd name="T19" fmla="*/ 35 h 222"/>
                <a:gd name="T20" fmla="*/ 210 w 216"/>
                <a:gd name="T21" fmla="*/ 35 h 222"/>
                <a:gd name="T22" fmla="*/ 202 w 216"/>
                <a:gd name="T23" fmla="*/ 93 h 222"/>
                <a:gd name="T24" fmla="*/ 172 w 216"/>
                <a:gd name="T25" fmla="*/ 93 h 222"/>
                <a:gd name="T26" fmla="*/ 176 w 216"/>
                <a:gd name="T27" fmla="*/ 63 h 222"/>
                <a:gd name="T28" fmla="*/ 125 w 216"/>
                <a:gd name="T29" fmla="*/ 63 h 222"/>
                <a:gd name="T30" fmla="*/ 125 w 216"/>
                <a:gd name="T31" fmla="*/ 201 h 222"/>
                <a:gd name="T32" fmla="*/ 124 w 216"/>
                <a:gd name="T33" fmla="*/ 208 h 222"/>
                <a:gd name="T34" fmla="*/ 118 w 216"/>
                <a:gd name="T35" fmla="*/ 214 h 222"/>
                <a:gd name="T36" fmla="*/ 105 w 216"/>
                <a:gd name="T37" fmla="*/ 219 h 222"/>
                <a:gd name="T38" fmla="*/ 82 w 216"/>
                <a:gd name="T39" fmla="*/ 222 h 222"/>
                <a:gd name="T40" fmla="*/ 72 w 216"/>
                <a:gd name="T41" fmla="*/ 195 h 222"/>
                <a:gd name="T42" fmla="*/ 92 w 216"/>
                <a:gd name="T43" fmla="*/ 193 h 222"/>
                <a:gd name="T44" fmla="*/ 95 w 216"/>
                <a:gd name="T45" fmla="*/ 189 h 222"/>
                <a:gd name="T46" fmla="*/ 95 w 216"/>
                <a:gd name="T47" fmla="*/ 182 h 222"/>
                <a:gd name="T48" fmla="*/ 95 w 216"/>
                <a:gd name="T49" fmla="*/ 63 h 222"/>
                <a:gd name="T50" fmla="*/ 59 w 216"/>
                <a:gd name="T51" fmla="*/ 63 h 222"/>
                <a:gd name="T52" fmla="*/ 43 w 216"/>
                <a:gd name="T53" fmla="*/ 90 h 222"/>
                <a:gd name="T54" fmla="*/ 28 w 216"/>
                <a:gd name="T55" fmla="*/ 110 h 222"/>
                <a:gd name="T56" fmla="*/ 2 w 216"/>
                <a:gd name="T57" fmla="*/ 93 h 222"/>
                <a:gd name="T58" fmla="*/ 34 w 216"/>
                <a:gd name="T59" fmla="*/ 39 h 222"/>
                <a:gd name="T60" fmla="*/ 48 w 216"/>
                <a:gd name="T61" fmla="*/ 7 h 222"/>
                <a:gd name="T62" fmla="*/ 50 w 216"/>
                <a:gd name="T63" fmla="*/ 0 h 222"/>
                <a:gd name="T64" fmla="*/ 81 w 216"/>
                <a:gd name="T65" fmla="*/ 9 h 222"/>
                <a:gd name="T66" fmla="*/ 71 w 216"/>
                <a:gd name="T67" fmla="*/ 35 h 222"/>
                <a:gd name="T68" fmla="*/ 135 w 216"/>
                <a:gd name="T69" fmla="*/ 112 h 222"/>
                <a:gd name="T70" fmla="*/ 161 w 216"/>
                <a:gd name="T71" fmla="*/ 99 h 222"/>
                <a:gd name="T72" fmla="*/ 179 w 216"/>
                <a:gd name="T73" fmla="*/ 126 h 222"/>
                <a:gd name="T74" fmla="*/ 216 w 216"/>
                <a:gd name="T75" fmla="*/ 182 h 222"/>
                <a:gd name="T76" fmla="*/ 192 w 216"/>
                <a:gd name="T77" fmla="*/ 199 h 222"/>
                <a:gd name="T78" fmla="*/ 166 w 216"/>
                <a:gd name="T79" fmla="*/ 158 h 222"/>
                <a:gd name="T80" fmla="*/ 147 w 216"/>
                <a:gd name="T81" fmla="*/ 128 h 222"/>
                <a:gd name="T82" fmla="*/ 135 w 216"/>
                <a:gd name="T83" fmla="*/ 11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222">
                  <a:moveTo>
                    <a:pt x="0" y="181"/>
                  </a:moveTo>
                  <a:cubicBezTo>
                    <a:pt x="5" y="177"/>
                    <a:pt x="10" y="173"/>
                    <a:pt x="14" y="168"/>
                  </a:cubicBezTo>
                  <a:cubicBezTo>
                    <a:pt x="18" y="164"/>
                    <a:pt x="24" y="156"/>
                    <a:pt x="32" y="145"/>
                  </a:cubicBezTo>
                  <a:cubicBezTo>
                    <a:pt x="45" y="127"/>
                    <a:pt x="56" y="95"/>
                    <a:pt x="56" y="95"/>
                  </a:cubicBezTo>
                  <a:cubicBezTo>
                    <a:pt x="60" y="97"/>
                    <a:pt x="83" y="108"/>
                    <a:pt x="83" y="108"/>
                  </a:cubicBezTo>
                  <a:cubicBezTo>
                    <a:pt x="76" y="128"/>
                    <a:pt x="68" y="143"/>
                    <a:pt x="60" y="157"/>
                  </a:cubicBezTo>
                  <a:cubicBezTo>
                    <a:pt x="52" y="170"/>
                    <a:pt x="45" y="179"/>
                    <a:pt x="39" y="185"/>
                  </a:cubicBezTo>
                  <a:cubicBezTo>
                    <a:pt x="24" y="202"/>
                    <a:pt x="24" y="202"/>
                    <a:pt x="24" y="202"/>
                  </a:cubicBezTo>
                  <a:cubicBezTo>
                    <a:pt x="21" y="199"/>
                    <a:pt x="10" y="189"/>
                    <a:pt x="0" y="181"/>
                  </a:cubicBezTo>
                  <a:close/>
                  <a:moveTo>
                    <a:pt x="71" y="35"/>
                  </a:moveTo>
                  <a:cubicBezTo>
                    <a:pt x="210" y="35"/>
                    <a:pt x="210" y="35"/>
                    <a:pt x="210" y="35"/>
                  </a:cubicBezTo>
                  <a:cubicBezTo>
                    <a:pt x="202" y="93"/>
                    <a:pt x="202" y="93"/>
                    <a:pt x="202" y="93"/>
                  </a:cubicBezTo>
                  <a:cubicBezTo>
                    <a:pt x="172" y="93"/>
                    <a:pt x="202" y="93"/>
                    <a:pt x="172" y="93"/>
                  </a:cubicBezTo>
                  <a:cubicBezTo>
                    <a:pt x="173" y="84"/>
                    <a:pt x="176" y="63"/>
                    <a:pt x="176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5" y="204"/>
                    <a:pt x="124" y="206"/>
                    <a:pt x="124" y="208"/>
                  </a:cubicBezTo>
                  <a:cubicBezTo>
                    <a:pt x="123" y="210"/>
                    <a:pt x="121" y="212"/>
                    <a:pt x="118" y="214"/>
                  </a:cubicBezTo>
                  <a:cubicBezTo>
                    <a:pt x="115" y="216"/>
                    <a:pt x="111" y="218"/>
                    <a:pt x="105" y="219"/>
                  </a:cubicBezTo>
                  <a:cubicBezTo>
                    <a:pt x="98" y="220"/>
                    <a:pt x="91" y="221"/>
                    <a:pt x="82" y="222"/>
                  </a:cubicBezTo>
                  <a:cubicBezTo>
                    <a:pt x="79" y="212"/>
                    <a:pt x="72" y="195"/>
                    <a:pt x="72" y="195"/>
                  </a:cubicBezTo>
                  <a:cubicBezTo>
                    <a:pt x="80" y="194"/>
                    <a:pt x="87" y="195"/>
                    <a:pt x="92" y="193"/>
                  </a:cubicBezTo>
                  <a:cubicBezTo>
                    <a:pt x="93" y="192"/>
                    <a:pt x="94" y="190"/>
                    <a:pt x="95" y="189"/>
                  </a:cubicBezTo>
                  <a:cubicBezTo>
                    <a:pt x="95" y="188"/>
                    <a:pt x="95" y="186"/>
                    <a:pt x="95" y="182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2" y="75"/>
                    <a:pt x="47" y="84"/>
                    <a:pt x="43" y="90"/>
                  </a:cubicBezTo>
                  <a:cubicBezTo>
                    <a:pt x="39" y="96"/>
                    <a:pt x="34" y="103"/>
                    <a:pt x="28" y="110"/>
                  </a:cubicBezTo>
                  <a:cubicBezTo>
                    <a:pt x="25" y="108"/>
                    <a:pt x="13" y="101"/>
                    <a:pt x="2" y="93"/>
                  </a:cubicBezTo>
                  <a:cubicBezTo>
                    <a:pt x="16" y="75"/>
                    <a:pt x="26" y="56"/>
                    <a:pt x="34" y="39"/>
                  </a:cubicBezTo>
                  <a:cubicBezTo>
                    <a:pt x="42" y="22"/>
                    <a:pt x="46" y="11"/>
                    <a:pt x="48" y="7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4" y="1"/>
                    <a:pt x="69" y="6"/>
                    <a:pt x="81" y="9"/>
                  </a:cubicBezTo>
                  <a:lnTo>
                    <a:pt x="71" y="35"/>
                  </a:lnTo>
                  <a:close/>
                  <a:moveTo>
                    <a:pt x="135" y="112"/>
                  </a:moveTo>
                  <a:cubicBezTo>
                    <a:pt x="145" y="108"/>
                    <a:pt x="153" y="103"/>
                    <a:pt x="161" y="99"/>
                  </a:cubicBezTo>
                  <a:cubicBezTo>
                    <a:pt x="169" y="110"/>
                    <a:pt x="175" y="119"/>
                    <a:pt x="179" y="126"/>
                  </a:cubicBezTo>
                  <a:cubicBezTo>
                    <a:pt x="184" y="133"/>
                    <a:pt x="196" y="151"/>
                    <a:pt x="216" y="182"/>
                  </a:cubicBezTo>
                  <a:cubicBezTo>
                    <a:pt x="212" y="184"/>
                    <a:pt x="192" y="199"/>
                    <a:pt x="192" y="199"/>
                  </a:cubicBezTo>
                  <a:cubicBezTo>
                    <a:pt x="185" y="186"/>
                    <a:pt x="175" y="172"/>
                    <a:pt x="166" y="158"/>
                  </a:cubicBezTo>
                  <a:cubicBezTo>
                    <a:pt x="158" y="144"/>
                    <a:pt x="151" y="134"/>
                    <a:pt x="147" y="128"/>
                  </a:cubicBezTo>
                  <a:lnTo>
                    <a:pt x="135" y="1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59"/>
            <p:cNvSpPr>
              <a:spLocks noEditPoints="1"/>
            </p:cNvSpPr>
            <p:nvPr/>
          </p:nvSpPr>
          <p:spPr bwMode="auto">
            <a:xfrm>
              <a:off x="1160030" y="3320298"/>
              <a:ext cx="142663" cy="154652"/>
            </a:xfrm>
            <a:custGeom>
              <a:avLst/>
              <a:gdLst>
                <a:gd name="T0" fmla="*/ 0 w 190"/>
                <a:gd name="T1" fmla="*/ 198 h 204"/>
                <a:gd name="T2" fmla="*/ 0 w 190"/>
                <a:gd name="T3" fmla="*/ 0 h 204"/>
                <a:gd name="T4" fmla="*/ 190 w 190"/>
                <a:gd name="T5" fmla="*/ 0 h 204"/>
                <a:gd name="T6" fmla="*/ 190 w 190"/>
                <a:gd name="T7" fmla="*/ 178 h 204"/>
                <a:gd name="T8" fmla="*/ 188 w 190"/>
                <a:gd name="T9" fmla="*/ 190 h 204"/>
                <a:gd name="T10" fmla="*/ 176 w 190"/>
                <a:gd name="T11" fmla="*/ 199 h 204"/>
                <a:gd name="T12" fmla="*/ 144 w 190"/>
                <a:gd name="T13" fmla="*/ 204 h 204"/>
                <a:gd name="T14" fmla="*/ 135 w 190"/>
                <a:gd name="T15" fmla="*/ 176 h 204"/>
                <a:gd name="T16" fmla="*/ 150 w 190"/>
                <a:gd name="T17" fmla="*/ 174 h 204"/>
                <a:gd name="T18" fmla="*/ 160 w 190"/>
                <a:gd name="T19" fmla="*/ 171 h 204"/>
                <a:gd name="T20" fmla="*/ 161 w 190"/>
                <a:gd name="T21" fmla="*/ 165 h 204"/>
                <a:gd name="T22" fmla="*/ 161 w 190"/>
                <a:gd name="T23" fmla="*/ 28 h 204"/>
                <a:gd name="T24" fmla="*/ 30 w 190"/>
                <a:gd name="T25" fmla="*/ 28 h 204"/>
                <a:gd name="T26" fmla="*/ 30 w 190"/>
                <a:gd name="T27" fmla="*/ 60 h 204"/>
                <a:gd name="T28" fmla="*/ 49 w 190"/>
                <a:gd name="T29" fmla="*/ 47 h 204"/>
                <a:gd name="T30" fmla="*/ 61 w 190"/>
                <a:gd name="T31" fmla="*/ 65 h 204"/>
                <a:gd name="T32" fmla="*/ 63 w 190"/>
                <a:gd name="T33" fmla="*/ 54 h 204"/>
                <a:gd name="T34" fmla="*/ 65 w 190"/>
                <a:gd name="T35" fmla="*/ 42 h 204"/>
                <a:gd name="T36" fmla="*/ 66 w 190"/>
                <a:gd name="T37" fmla="*/ 33 h 204"/>
                <a:gd name="T38" fmla="*/ 92 w 190"/>
                <a:gd name="T39" fmla="*/ 38 h 204"/>
                <a:gd name="T40" fmla="*/ 90 w 190"/>
                <a:gd name="T41" fmla="*/ 53 h 204"/>
                <a:gd name="T42" fmla="*/ 88 w 190"/>
                <a:gd name="T43" fmla="*/ 66 h 204"/>
                <a:gd name="T44" fmla="*/ 108 w 190"/>
                <a:gd name="T45" fmla="*/ 52 h 204"/>
                <a:gd name="T46" fmla="*/ 119 w 190"/>
                <a:gd name="T47" fmla="*/ 67 h 204"/>
                <a:gd name="T48" fmla="*/ 122 w 190"/>
                <a:gd name="T49" fmla="*/ 37 h 204"/>
                <a:gd name="T50" fmla="*/ 150 w 190"/>
                <a:gd name="T51" fmla="*/ 41 h 204"/>
                <a:gd name="T52" fmla="*/ 147 w 190"/>
                <a:gd name="T53" fmla="*/ 62 h 204"/>
                <a:gd name="T54" fmla="*/ 143 w 190"/>
                <a:gd name="T55" fmla="*/ 83 h 204"/>
                <a:gd name="T56" fmla="*/ 140 w 190"/>
                <a:gd name="T57" fmla="*/ 98 h 204"/>
                <a:gd name="T58" fmla="*/ 157 w 190"/>
                <a:gd name="T59" fmla="*/ 127 h 204"/>
                <a:gd name="T60" fmla="*/ 161 w 190"/>
                <a:gd name="T61" fmla="*/ 135 h 204"/>
                <a:gd name="T62" fmla="*/ 140 w 190"/>
                <a:gd name="T63" fmla="*/ 154 h 204"/>
                <a:gd name="T64" fmla="*/ 135 w 190"/>
                <a:gd name="T65" fmla="*/ 143 h 204"/>
                <a:gd name="T66" fmla="*/ 128 w 190"/>
                <a:gd name="T67" fmla="*/ 130 h 204"/>
                <a:gd name="T68" fmla="*/ 112 w 190"/>
                <a:gd name="T69" fmla="*/ 157 h 204"/>
                <a:gd name="T70" fmla="*/ 102 w 190"/>
                <a:gd name="T71" fmla="*/ 170 h 204"/>
                <a:gd name="T72" fmla="*/ 80 w 190"/>
                <a:gd name="T73" fmla="*/ 154 h 204"/>
                <a:gd name="T74" fmla="*/ 97 w 190"/>
                <a:gd name="T75" fmla="*/ 132 h 204"/>
                <a:gd name="T76" fmla="*/ 107 w 190"/>
                <a:gd name="T77" fmla="*/ 112 h 204"/>
                <a:gd name="T78" fmla="*/ 111 w 190"/>
                <a:gd name="T79" fmla="*/ 102 h 204"/>
                <a:gd name="T80" fmla="*/ 101 w 190"/>
                <a:gd name="T81" fmla="*/ 87 h 204"/>
                <a:gd name="T82" fmla="*/ 87 w 190"/>
                <a:gd name="T83" fmla="*/ 67 h 204"/>
                <a:gd name="T84" fmla="*/ 83 w 190"/>
                <a:gd name="T85" fmla="*/ 86 h 204"/>
                <a:gd name="T86" fmla="*/ 80 w 190"/>
                <a:gd name="T87" fmla="*/ 94 h 204"/>
                <a:gd name="T88" fmla="*/ 98 w 190"/>
                <a:gd name="T89" fmla="*/ 126 h 204"/>
                <a:gd name="T90" fmla="*/ 75 w 190"/>
                <a:gd name="T91" fmla="*/ 141 h 204"/>
                <a:gd name="T92" fmla="*/ 69 w 190"/>
                <a:gd name="T93" fmla="*/ 127 h 204"/>
                <a:gd name="T94" fmla="*/ 63 w 190"/>
                <a:gd name="T95" fmla="*/ 137 h 204"/>
                <a:gd name="T96" fmla="*/ 48 w 190"/>
                <a:gd name="T97" fmla="*/ 159 h 204"/>
                <a:gd name="T98" fmla="*/ 30 w 190"/>
                <a:gd name="T99" fmla="*/ 139 h 204"/>
                <a:gd name="T100" fmla="*/ 30 w 190"/>
                <a:gd name="T101" fmla="*/ 198 h 204"/>
                <a:gd name="T102" fmla="*/ 0 w 190"/>
                <a:gd name="T103" fmla="*/ 198 h 204"/>
                <a:gd name="T104" fmla="*/ 30 w 190"/>
                <a:gd name="T105" fmla="*/ 136 h 204"/>
                <a:gd name="T106" fmla="*/ 43 w 190"/>
                <a:gd name="T107" fmla="*/ 119 h 204"/>
                <a:gd name="T108" fmla="*/ 52 w 190"/>
                <a:gd name="T109" fmla="*/ 97 h 204"/>
                <a:gd name="T110" fmla="*/ 36 w 190"/>
                <a:gd name="T111" fmla="*/ 72 h 204"/>
                <a:gd name="T112" fmla="*/ 30 w 190"/>
                <a:gd name="T113" fmla="*/ 64 h 204"/>
                <a:gd name="T114" fmla="*/ 30 w 190"/>
                <a:gd name="T115" fmla="*/ 13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0" h="204">
                  <a:moveTo>
                    <a:pt x="0" y="19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83"/>
                    <a:pt x="189" y="188"/>
                    <a:pt x="188" y="190"/>
                  </a:cubicBezTo>
                  <a:cubicBezTo>
                    <a:pt x="186" y="194"/>
                    <a:pt x="183" y="197"/>
                    <a:pt x="176" y="199"/>
                  </a:cubicBezTo>
                  <a:cubicBezTo>
                    <a:pt x="169" y="202"/>
                    <a:pt x="159" y="203"/>
                    <a:pt x="144" y="204"/>
                  </a:cubicBezTo>
                  <a:cubicBezTo>
                    <a:pt x="144" y="202"/>
                    <a:pt x="135" y="176"/>
                    <a:pt x="135" y="176"/>
                  </a:cubicBezTo>
                  <a:cubicBezTo>
                    <a:pt x="147" y="175"/>
                    <a:pt x="140" y="176"/>
                    <a:pt x="150" y="174"/>
                  </a:cubicBezTo>
                  <a:cubicBezTo>
                    <a:pt x="155" y="174"/>
                    <a:pt x="159" y="173"/>
                    <a:pt x="160" y="171"/>
                  </a:cubicBezTo>
                  <a:cubicBezTo>
                    <a:pt x="161" y="169"/>
                    <a:pt x="161" y="167"/>
                    <a:pt x="161" y="165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49" y="47"/>
                    <a:pt x="42" y="53"/>
                    <a:pt x="49" y="47"/>
                  </a:cubicBezTo>
                  <a:cubicBezTo>
                    <a:pt x="53" y="53"/>
                    <a:pt x="57" y="59"/>
                    <a:pt x="61" y="65"/>
                  </a:cubicBezTo>
                  <a:cubicBezTo>
                    <a:pt x="62" y="61"/>
                    <a:pt x="63" y="57"/>
                    <a:pt x="63" y="54"/>
                  </a:cubicBezTo>
                  <a:cubicBezTo>
                    <a:pt x="64" y="50"/>
                    <a:pt x="64" y="47"/>
                    <a:pt x="65" y="42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75" y="35"/>
                    <a:pt x="77" y="35"/>
                    <a:pt x="92" y="38"/>
                  </a:cubicBezTo>
                  <a:cubicBezTo>
                    <a:pt x="92" y="41"/>
                    <a:pt x="90" y="53"/>
                    <a:pt x="90" y="53"/>
                  </a:cubicBezTo>
                  <a:cubicBezTo>
                    <a:pt x="88" y="66"/>
                    <a:pt x="88" y="66"/>
                    <a:pt x="88" y="66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11" y="57"/>
                    <a:pt x="115" y="62"/>
                    <a:pt x="119" y="67"/>
                  </a:cubicBezTo>
                  <a:cubicBezTo>
                    <a:pt x="121" y="56"/>
                    <a:pt x="122" y="37"/>
                    <a:pt x="122" y="37"/>
                  </a:cubicBezTo>
                  <a:cubicBezTo>
                    <a:pt x="150" y="41"/>
                    <a:pt x="123" y="37"/>
                    <a:pt x="150" y="41"/>
                  </a:cubicBezTo>
                  <a:cubicBezTo>
                    <a:pt x="150" y="44"/>
                    <a:pt x="147" y="62"/>
                    <a:pt x="147" y="62"/>
                  </a:cubicBezTo>
                  <a:cubicBezTo>
                    <a:pt x="145" y="71"/>
                    <a:pt x="144" y="78"/>
                    <a:pt x="143" y="83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51" y="117"/>
                    <a:pt x="156" y="127"/>
                    <a:pt x="157" y="127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40" y="154"/>
                    <a:pt x="161" y="135"/>
                    <a:pt x="140" y="154"/>
                  </a:cubicBezTo>
                  <a:cubicBezTo>
                    <a:pt x="136" y="146"/>
                    <a:pt x="135" y="144"/>
                    <a:pt x="135" y="143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0" y="144"/>
                    <a:pt x="120" y="146"/>
                    <a:pt x="112" y="157"/>
                  </a:cubicBezTo>
                  <a:cubicBezTo>
                    <a:pt x="110" y="161"/>
                    <a:pt x="106" y="165"/>
                    <a:pt x="102" y="170"/>
                  </a:cubicBezTo>
                  <a:cubicBezTo>
                    <a:pt x="80" y="154"/>
                    <a:pt x="102" y="170"/>
                    <a:pt x="80" y="154"/>
                  </a:cubicBezTo>
                  <a:cubicBezTo>
                    <a:pt x="88" y="147"/>
                    <a:pt x="93" y="139"/>
                    <a:pt x="97" y="132"/>
                  </a:cubicBezTo>
                  <a:cubicBezTo>
                    <a:pt x="101" y="125"/>
                    <a:pt x="105" y="118"/>
                    <a:pt x="107" y="112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102" y="87"/>
                    <a:pt x="103" y="89"/>
                    <a:pt x="101" y="87"/>
                  </a:cubicBezTo>
                  <a:cubicBezTo>
                    <a:pt x="100" y="84"/>
                    <a:pt x="95" y="76"/>
                    <a:pt x="87" y="67"/>
                  </a:cubicBezTo>
                  <a:cubicBezTo>
                    <a:pt x="85" y="77"/>
                    <a:pt x="84" y="83"/>
                    <a:pt x="83" y="86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6" y="104"/>
                    <a:pt x="92" y="114"/>
                    <a:pt x="98" y="126"/>
                  </a:cubicBezTo>
                  <a:cubicBezTo>
                    <a:pt x="76" y="141"/>
                    <a:pt x="75" y="141"/>
                    <a:pt x="75" y="141"/>
                  </a:cubicBezTo>
                  <a:cubicBezTo>
                    <a:pt x="73" y="136"/>
                    <a:pt x="69" y="127"/>
                    <a:pt x="69" y="127"/>
                  </a:cubicBezTo>
                  <a:cubicBezTo>
                    <a:pt x="67" y="129"/>
                    <a:pt x="65" y="133"/>
                    <a:pt x="63" y="137"/>
                  </a:cubicBezTo>
                  <a:cubicBezTo>
                    <a:pt x="61" y="140"/>
                    <a:pt x="56" y="148"/>
                    <a:pt x="48" y="159"/>
                  </a:cubicBezTo>
                  <a:cubicBezTo>
                    <a:pt x="30" y="139"/>
                    <a:pt x="48" y="159"/>
                    <a:pt x="30" y="139"/>
                  </a:cubicBezTo>
                  <a:cubicBezTo>
                    <a:pt x="30" y="198"/>
                    <a:pt x="30" y="198"/>
                    <a:pt x="30" y="198"/>
                  </a:cubicBezTo>
                  <a:lnTo>
                    <a:pt x="0" y="198"/>
                  </a:lnTo>
                  <a:close/>
                  <a:moveTo>
                    <a:pt x="30" y="136"/>
                  </a:moveTo>
                  <a:cubicBezTo>
                    <a:pt x="35" y="130"/>
                    <a:pt x="39" y="124"/>
                    <a:pt x="43" y="119"/>
                  </a:cubicBezTo>
                  <a:cubicBezTo>
                    <a:pt x="46" y="114"/>
                    <a:pt x="49" y="106"/>
                    <a:pt x="52" y="97"/>
                  </a:cubicBezTo>
                  <a:cubicBezTo>
                    <a:pt x="43" y="83"/>
                    <a:pt x="38" y="75"/>
                    <a:pt x="36" y="72"/>
                  </a:cubicBezTo>
                  <a:cubicBezTo>
                    <a:pt x="30" y="64"/>
                    <a:pt x="30" y="64"/>
                    <a:pt x="30" y="64"/>
                  </a:cubicBezTo>
                  <a:lnTo>
                    <a:pt x="30" y="1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60"/>
            <p:cNvSpPr>
              <a:spLocks noEditPoints="1"/>
            </p:cNvSpPr>
            <p:nvPr/>
          </p:nvSpPr>
          <p:spPr bwMode="auto">
            <a:xfrm>
              <a:off x="1329069" y="3305911"/>
              <a:ext cx="166640" cy="167839"/>
            </a:xfrm>
            <a:custGeom>
              <a:avLst/>
              <a:gdLst>
                <a:gd name="T0" fmla="*/ 74 w 222"/>
                <a:gd name="T1" fmla="*/ 113 h 223"/>
                <a:gd name="T2" fmla="*/ 131 w 222"/>
                <a:gd name="T3" fmla="*/ 84 h 223"/>
                <a:gd name="T4" fmla="*/ 120 w 222"/>
                <a:gd name="T5" fmla="*/ 66 h 223"/>
                <a:gd name="T6" fmla="*/ 108 w 222"/>
                <a:gd name="T7" fmla="*/ 85 h 223"/>
                <a:gd name="T8" fmla="*/ 101 w 222"/>
                <a:gd name="T9" fmla="*/ 82 h 223"/>
                <a:gd name="T10" fmla="*/ 83 w 222"/>
                <a:gd name="T11" fmla="*/ 74 h 223"/>
                <a:gd name="T12" fmla="*/ 118 w 222"/>
                <a:gd name="T13" fmla="*/ 0 h 223"/>
                <a:gd name="T14" fmla="*/ 147 w 222"/>
                <a:gd name="T15" fmla="*/ 6 h 223"/>
                <a:gd name="T16" fmla="*/ 141 w 222"/>
                <a:gd name="T17" fmla="*/ 21 h 223"/>
                <a:gd name="T18" fmla="*/ 196 w 222"/>
                <a:gd name="T19" fmla="*/ 21 h 223"/>
                <a:gd name="T20" fmla="*/ 204 w 222"/>
                <a:gd name="T21" fmla="*/ 32 h 223"/>
                <a:gd name="T22" fmla="*/ 168 w 222"/>
                <a:gd name="T23" fmla="*/ 86 h 223"/>
                <a:gd name="T24" fmla="*/ 222 w 222"/>
                <a:gd name="T25" fmla="*/ 114 h 223"/>
                <a:gd name="T26" fmla="*/ 211 w 222"/>
                <a:gd name="T27" fmla="*/ 138 h 223"/>
                <a:gd name="T28" fmla="*/ 197 w 222"/>
                <a:gd name="T29" fmla="*/ 133 h 223"/>
                <a:gd name="T30" fmla="*/ 197 w 222"/>
                <a:gd name="T31" fmla="*/ 223 h 223"/>
                <a:gd name="T32" fmla="*/ 171 w 222"/>
                <a:gd name="T33" fmla="*/ 223 h 223"/>
                <a:gd name="T34" fmla="*/ 171 w 222"/>
                <a:gd name="T35" fmla="*/ 218 h 223"/>
                <a:gd name="T36" fmla="*/ 124 w 222"/>
                <a:gd name="T37" fmla="*/ 218 h 223"/>
                <a:gd name="T38" fmla="*/ 124 w 222"/>
                <a:gd name="T39" fmla="*/ 223 h 223"/>
                <a:gd name="T40" fmla="*/ 97 w 222"/>
                <a:gd name="T41" fmla="*/ 222 h 223"/>
                <a:gd name="T42" fmla="*/ 97 w 222"/>
                <a:gd name="T43" fmla="*/ 132 h 223"/>
                <a:gd name="T44" fmla="*/ 89 w 222"/>
                <a:gd name="T45" fmla="*/ 136 h 223"/>
                <a:gd name="T46" fmla="*/ 74 w 222"/>
                <a:gd name="T47" fmla="*/ 113 h 223"/>
                <a:gd name="T48" fmla="*/ 105 w 222"/>
                <a:gd name="T49" fmla="*/ 128 h 223"/>
                <a:gd name="T50" fmla="*/ 185 w 222"/>
                <a:gd name="T51" fmla="*/ 128 h 223"/>
                <a:gd name="T52" fmla="*/ 148 w 222"/>
                <a:gd name="T53" fmla="*/ 103 h 223"/>
                <a:gd name="T54" fmla="*/ 105 w 222"/>
                <a:gd name="T55" fmla="*/ 128 h 223"/>
                <a:gd name="T56" fmla="*/ 124 w 222"/>
                <a:gd name="T57" fmla="*/ 194 h 223"/>
                <a:gd name="T58" fmla="*/ 171 w 222"/>
                <a:gd name="T59" fmla="*/ 194 h 223"/>
                <a:gd name="T60" fmla="*/ 171 w 222"/>
                <a:gd name="T61" fmla="*/ 153 h 223"/>
                <a:gd name="T62" fmla="*/ 124 w 222"/>
                <a:gd name="T63" fmla="*/ 153 h 223"/>
                <a:gd name="T64" fmla="*/ 124 w 222"/>
                <a:gd name="T65" fmla="*/ 194 h 223"/>
                <a:gd name="T66" fmla="*/ 150 w 222"/>
                <a:gd name="T67" fmla="*/ 67 h 223"/>
                <a:gd name="T68" fmla="*/ 167 w 222"/>
                <a:gd name="T69" fmla="*/ 45 h 223"/>
                <a:gd name="T70" fmla="*/ 138 w 222"/>
                <a:gd name="T71" fmla="*/ 45 h 223"/>
                <a:gd name="T72" fmla="*/ 150 w 222"/>
                <a:gd name="T73" fmla="*/ 67 h 223"/>
                <a:gd name="T74" fmla="*/ 0 w 222"/>
                <a:gd name="T75" fmla="*/ 65 h 223"/>
                <a:gd name="T76" fmla="*/ 42 w 222"/>
                <a:gd name="T77" fmla="*/ 1 h 223"/>
                <a:gd name="T78" fmla="*/ 68 w 222"/>
                <a:gd name="T79" fmla="*/ 12 h 223"/>
                <a:gd name="T80" fmla="*/ 30 w 222"/>
                <a:gd name="T81" fmla="*/ 69 h 223"/>
                <a:gd name="T82" fmla="*/ 47 w 222"/>
                <a:gd name="T83" fmla="*/ 70 h 223"/>
                <a:gd name="T84" fmla="*/ 68 w 222"/>
                <a:gd name="T85" fmla="*/ 37 h 223"/>
                <a:gd name="T86" fmla="*/ 91 w 222"/>
                <a:gd name="T87" fmla="*/ 51 h 223"/>
                <a:gd name="T88" fmla="*/ 39 w 222"/>
                <a:gd name="T89" fmla="*/ 124 h 223"/>
                <a:gd name="T90" fmla="*/ 78 w 222"/>
                <a:gd name="T91" fmla="*/ 118 h 223"/>
                <a:gd name="T92" fmla="*/ 75 w 222"/>
                <a:gd name="T93" fmla="*/ 145 h 223"/>
                <a:gd name="T94" fmla="*/ 9 w 222"/>
                <a:gd name="T95" fmla="*/ 155 h 223"/>
                <a:gd name="T96" fmla="*/ 1 w 222"/>
                <a:gd name="T97" fmla="*/ 129 h 223"/>
                <a:gd name="T98" fmla="*/ 31 w 222"/>
                <a:gd name="T99" fmla="*/ 92 h 223"/>
                <a:gd name="T100" fmla="*/ 3 w 222"/>
                <a:gd name="T101" fmla="*/ 93 h 223"/>
                <a:gd name="T102" fmla="*/ 0 w 222"/>
                <a:gd name="T103" fmla="*/ 65 h 223"/>
                <a:gd name="T104" fmla="*/ 3 w 222"/>
                <a:gd name="T105" fmla="*/ 189 h 223"/>
                <a:gd name="T106" fmla="*/ 84 w 222"/>
                <a:gd name="T107" fmla="*/ 163 h 223"/>
                <a:gd name="T108" fmla="*/ 81 w 222"/>
                <a:gd name="T109" fmla="*/ 192 h 223"/>
                <a:gd name="T110" fmla="*/ 15 w 222"/>
                <a:gd name="T111" fmla="*/ 217 h 223"/>
                <a:gd name="T112" fmla="*/ 3 w 222"/>
                <a:gd name="T113" fmla="*/ 18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2" h="223">
                  <a:moveTo>
                    <a:pt x="74" y="113"/>
                  </a:moveTo>
                  <a:cubicBezTo>
                    <a:pt x="110" y="99"/>
                    <a:pt x="131" y="84"/>
                    <a:pt x="131" y="84"/>
                  </a:cubicBezTo>
                  <a:cubicBezTo>
                    <a:pt x="126" y="77"/>
                    <a:pt x="123" y="72"/>
                    <a:pt x="120" y="66"/>
                  </a:cubicBezTo>
                  <a:cubicBezTo>
                    <a:pt x="116" y="73"/>
                    <a:pt x="112" y="79"/>
                    <a:pt x="108" y="85"/>
                  </a:cubicBezTo>
                  <a:cubicBezTo>
                    <a:pt x="103" y="83"/>
                    <a:pt x="102" y="82"/>
                    <a:pt x="101" y="82"/>
                  </a:cubicBezTo>
                  <a:cubicBezTo>
                    <a:pt x="100" y="81"/>
                    <a:pt x="98" y="80"/>
                    <a:pt x="83" y="74"/>
                  </a:cubicBezTo>
                  <a:cubicBezTo>
                    <a:pt x="103" y="48"/>
                    <a:pt x="116" y="8"/>
                    <a:pt x="118" y="0"/>
                  </a:cubicBezTo>
                  <a:cubicBezTo>
                    <a:pt x="145" y="5"/>
                    <a:pt x="119" y="0"/>
                    <a:pt x="147" y="6"/>
                  </a:cubicBezTo>
                  <a:cubicBezTo>
                    <a:pt x="145" y="11"/>
                    <a:pt x="143" y="16"/>
                    <a:pt x="141" y="21"/>
                  </a:cubicBezTo>
                  <a:cubicBezTo>
                    <a:pt x="141" y="21"/>
                    <a:pt x="195" y="21"/>
                    <a:pt x="196" y="21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0" y="40"/>
                    <a:pt x="187" y="66"/>
                    <a:pt x="168" y="86"/>
                  </a:cubicBezTo>
                  <a:cubicBezTo>
                    <a:pt x="179" y="95"/>
                    <a:pt x="191" y="105"/>
                    <a:pt x="222" y="114"/>
                  </a:cubicBezTo>
                  <a:cubicBezTo>
                    <a:pt x="220" y="118"/>
                    <a:pt x="214" y="131"/>
                    <a:pt x="211" y="138"/>
                  </a:cubicBezTo>
                  <a:cubicBezTo>
                    <a:pt x="206" y="137"/>
                    <a:pt x="202" y="135"/>
                    <a:pt x="197" y="133"/>
                  </a:cubicBezTo>
                  <a:cubicBezTo>
                    <a:pt x="197" y="223"/>
                    <a:pt x="197" y="223"/>
                    <a:pt x="197" y="223"/>
                  </a:cubicBezTo>
                  <a:cubicBezTo>
                    <a:pt x="171" y="223"/>
                    <a:pt x="171" y="223"/>
                    <a:pt x="171" y="223"/>
                  </a:cubicBezTo>
                  <a:cubicBezTo>
                    <a:pt x="171" y="218"/>
                    <a:pt x="171" y="218"/>
                    <a:pt x="171" y="218"/>
                  </a:cubicBezTo>
                  <a:cubicBezTo>
                    <a:pt x="124" y="218"/>
                    <a:pt x="124" y="218"/>
                    <a:pt x="124" y="218"/>
                  </a:cubicBezTo>
                  <a:cubicBezTo>
                    <a:pt x="124" y="223"/>
                    <a:pt x="124" y="223"/>
                    <a:pt x="124" y="223"/>
                  </a:cubicBezTo>
                  <a:cubicBezTo>
                    <a:pt x="97" y="222"/>
                    <a:pt x="97" y="222"/>
                    <a:pt x="97" y="222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4" y="133"/>
                    <a:pt x="92" y="135"/>
                    <a:pt x="89" y="136"/>
                  </a:cubicBezTo>
                  <a:cubicBezTo>
                    <a:pt x="84" y="128"/>
                    <a:pt x="74" y="113"/>
                    <a:pt x="74" y="113"/>
                  </a:cubicBezTo>
                  <a:close/>
                  <a:moveTo>
                    <a:pt x="105" y="128"/>
                  </a:moveTo>
                  <a:cubicBezTo>
                    <a:pt x="185" y="128"/>
                    <a:pt x="185" y="128"/>
                    <a:pt x="185" y="128"/>
                  </a:cubicBezTo>
                  <a:cubicBezTo>
                    <a:pt x="166" y="119"/>
                    <a:pt x="148" y="103"/>
                    <a:pt x="148" y="103"/>
                  </a:cubicBezTo>
                  <a:cubicBezTo>
                    <a:pt x="134" y="112"/>
                    <a:pt x="120" y="121"/>
                    <a:pt x="105" y="128"/>
                  </a:cubicBezTo>
                  <a:close/>
                  <a:moveTo>
                    <a:pt x="124" y="194"/>
                  </a:moveTo>
                  <a:cubicBezTo>
                    <a:pt x="171" y="194"/>
                    <a:pt x="171" y="194"/>
                    <a:pt x="171" y="194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24" y="153"/>
                    <a:pt x="124" y="153"/>
                    <a:pt x="124" y="153"/>
                  </a:cubicBezTo>
                  <a:lnTo>
                    <a:pt x="124" y="194"/>
                  </a:lnTo>
                  <a:close/>
                  <a:moveTo>
                    <a:pt x="150" y="67"/>
                  </a:moveTo>
                  <a:cubicBezTo>
                    <a:pt x="153" y="64"/>
                    <a:pt x="162" y="54"/>
                    <a:pt x="167" y="45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44" y="59"/>
                    <a:pt x="146" y="61"/>
                    <a:pt x="150" y="67"/>
                  </a:cubicBezTo>
                  <a:close/>
                  <a:moveTo>
                    <a:pt x="0" y="65"/>
                  </a:moveTo>
                  <a:cubicBezTo>
                    <a:pt x="34" y="23"/>
                    <a:pt x="42" y="1"/>
                    <a:pt x="42" y="1"/>
                  </a:cubicBezTo>
                  <a:cubicBezTo>
                    <a:pt x="68" y="12"/>
                    <a:pt x="41" y="0"/>
                    <a:pt x="68" y="12"/>
                  </a:cubicBezTo>
                  <a:cubicBezTo>
                    <a:pt x="62" y="24"/>
                    <a:pt x="47" y="48"/>
                    <a:pt x="30" y="69"/>
                  </a:cubicBezTo>
                  <a:cubicBezTo>
                    <a:pt x="36" y="69"/>
                    <a:pt x="42" y="70"/>
                    <a:pt x="47" y="70"/>
                  </a:cubicBezTo>
                  <a:cubicBezTo>
                    <a:pt x="51" y="64"/>
                    <a:pt x="65" y="44"/>
                    <a:pt x="68" y="37"/>
                  </a:cubicBezTo>
                  <a:cubicBezTo>
                    <a:pt x="91" y="51"/>
                    <a:pt x="69" y="37"/>
                    <a:pt x="91" y="51"/>
                  </a:cubicBezTo>
                  <a:cubicBezTo>
                    <a:pt x="78" y="71"/>
                    <a:pt x="60" y="98"/>
                    <a:pt x="39" y="124"/>
                  </a:cubicBezTo>
                  <a:cubicBezTo>
                    <a:pt x="55" y="122"/>
                    <a:pt x="78" y="118"/>
                    <a:pt x="78" y="118"/>
                  </a:cubicBezTo>
                  <a:cubicBezTo>
                    <a:pt x="77" y="122"/>
                    <a:pt x="75" y="145"/>
                    <a:pt x="75" y="145"/>
                  </a:cubicBezTo>
                  <a:cubicBezTo>
                    <a:pt x="9" y="155"/>
                    <a:pt x="75" y="145"/>
                    <a:pt x="9" y="155"/>
                  </a:cubicBezTo>
                  <a:cubicBezTo>
                    <a:pt x="7" y="145"/>
                    <a:pt x="1" y="129"/>
                    <a:pt x="1" y="129"/>
                  </a:cubicBezTo>
                  <a:cubicBezTo>
                    <a:pt x="5" y="126"/>
                    <a:pt x="28" y="98"/>
                    <a:pt x="31" y="92"/>
                  </a:cubicBezTo>
                  <a:cubicBezTo>
                    <a:pt x="22" y="92"/>
                    <a:pt x="12" y="93"/>
                    <a:pt x="3" y="93"/>
                  </a:cubicBezTo>
                  <a:cubicBezTo>
                    <a:pt x="3" y="89"/>
                    <a:pt x="1" y="73"/>
                    <a:pt x="0" y="65"/>
                  </a:cubicBezTo>
                  <a:close/>
                  <a:moveTo>
                    <a:pt x="3" y="189"/>
                  </a:moveTo>
                  <a:cubicBezTo>
                    <a:pt x="15" y="186"/>
                    <a:pt x="72" y="168"/>
                    <a:pt x="84" y="163"/>
                  </a:cubicBezTo>
                  <a:cubicBezTo>
                    <a:pt x="82" y="191"/>
                    <a:pt x="81" y="192"/>
                    <a:pt x="81" y="192"/>
                  </a:cubicBezTo>
                  <a:cubicBezTo>
                    <a:pt x="74" y="194"/>
                    <a:pt x="19" y="215"/>
                    <a:pt x="15" y="217"/>
                  </a:cubicBezTo>
                  <a:cubicBezTo>
                    <a:pt x="14" y="214"/>
                    <a:pt x="8" y="198"/>
                    <a:pt x="3" y="1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6" name="组合 157"/>
            <p:cNvGrpSpPr/>
            <p:nvPr/>
          </p:nvGrpSpPr>
          <p:grpSpPr>
            <a:xfrm>
              <a:off x="386701" y="3265720"/>
              <a:ext cx="362830" cy="326686"/>
              <a:chOff x="421537" y="3278338"/>
              <a:chExt cx="312900" cy="281730"/>
            </a:xfrm>
            <a:grpFill/>
          </p:grpSpPr>
          <p:sp>
            <p:nvSpPr>
              <p:cNvPr id="17" name="Freeform 5"/>
              <p:cNvSpPr/>
              <p:nvPr/>
            </p:nvSpPr>
            <p:spPr bwMode="auto">
              <a:xfrm>
                <a:off x="531832" y="3291525"/>
                <a:ext cx="32369" cy="17983"/>
              </a:xfrm>
              <a:custGeom>
                <a:avLst/>
                <a:gdLst>
                  <a:gd name="T0" fmla="*/ 5 w 43"/>
                  <a:gd name="T1" fmla="*/ 17 h 23"/>
                  <a:gd name="T2" fmla="*/ 27 w 43"/>
                  <a:gd name="T3" fmla="*/ 4 h 23"/>
                  <a:gd name="T4" fmla="*/ 40 w 43"/>
                  <a:gd name="T5" fmla="*/ 5 h 23"/>
                  <a:gd name="T6" fmla="*/ 16 w 43"/>
                  <a:gd name="T7" fmla="*/ 19 h 23"/>
                  <a:gd name="T8" fmla="*/ 5 w 43"/>
                  <a:gd name="T9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3">
                    <a:moveTo>
                      <a:pt x="5" y="17"/>
                    </a:moveTo>
                    <a:cubicBezTo>
                      <a:pt x="11" y="11"/>
                      <a:pt x="19" y="7"/>
                      <a:pt x="27" y="4"/>
                    </a:cubicBezTo>
                    <a:cubicBezTo>
                      <a:pt x="29" y="4"/>
                      <a:pt x="43" y="0"/>
                      <a:pt x="40" y="5"/>
                    </a:cubicBezTo>
                    <a:cubicBezTo>
                      <a:pt x="34" y="13"/>
                      <a:pt x="24" y="16"/>
                      <a:pt x="16" y="19"/>
                    </a:cubicBezTo>
                    <a:cubicBezTo>
                      <a:pt x="14" y="20"/>
                      <a:pt x="0" y="23"/>
                      <a:pt x="5" y="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 bwMode="auto">
              <a:xfrm>
                <a:off x="565400" y="3283133"/>
                <a:ext cx="32369" cy="16784"/>
              </a:xfrm>
              <a:custGeom>
                <a:avLst/>
                <a:gdLst>
                  <a:gd name="T0" fmla="*/ 3 w 43"/>
                  <a:gd name="T1" fmla="*/ 14 h 21"/>
                  <a:gd name="T2" fmla="*/ 25 w 43"/>
                  <a:gd name="T3" fmla="*/ 4 h 21"/>
                  <a:gd name="T4" fmla="*/ 43 w 43"/>
                  <a:gd name="T5" fmla="*/ 6 h 21"/>
                  <a:gd name="T6" fmla="*/ 19 w 43"/>
                  <a:gd name="T7" fmla="*/ 17 h 21"/>
                  <a:gd name="T8" fmla="*/ 3 w 43"/>
                  <a:gd name="T9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1">
                    <a:moveTo>
                      <a:pt x="3" y="14"/>
                    </a:moveTo>
                    <a:cubicBezTo>
                      <a:pt x="8" y="8"/>
                      <a:pt x="17" y="6"/>
                      <a:pt x="25" y="4"/>
                    </a:cubicBezTo>
                    <a:cubicBezTo>
                      <a:pt x="29" y="3"/>
                      <a:pt x="43" y="0"/>
                      <a:pt x="43" y="6"/>
                    </a:cubicBezTo>
                    <a:cubicBezTo>
                      <a:pt x="39" y="14"/>
                      <a:pt x="26" y="16"/>
                      <a:pt x="19" y="17"/>
                    </a:cubicBezTo>
                    <a:cubicBezTo>
                      <a:pt x="16" y="18"/>
                      <a:pt x="0" y="21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7"/>
              <p:cNvSpPr/>
              <p:nvPr/>
            </p:nvSpPr>
            <p:spPr bwMode="auto">
              <a:xfrm>
                <a:off x="603763" y="3280736"/>
                <a:ext cx="31170" cy="11989"/>
              </a:xfrm>
              <a:custGeom>
                <a:avLst/>
                <a:gdLst>
                  <a:gd name="T0" fmla="*/ 0 w 42"/>
                  <a:gd name="T1" fmla="*/ 9 h 16"/>
                  <a:gd name="T2" fmla="*/ 21 w 42"/>
                  <a:gd name="T3" fmla="*/ 2 h 16"/>
                  <a:gd name="T4" fmla="*/ 42 w 42"/>
                  <a:gd name="T5" fmla="*/ 6 h 16"/>
                  <a:gd name="T6" fmla="*/ 21 w 42"/>
                  <a:gd name="T7" fmla="*/ 14 h 16"/>
                  <a:gd name="T8" fmla="*/ 0 w 42"/>
                  <a:gd name="T9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16">
                    <a:moveTo>
                      <a:pt x="0" y="9"/>
                    </a:moveTo>
                    <a:cubicBezTo>
                      <a:pt x="3" y="2"/>
                      <a:pt x="15" y="2"/>
                      <a:pt x="21" y="2"/>
                    </a:cubicBezTo>
                    <a:cubicBezTo>
                      <a:pt x="27" y="1"/>
                      <a:pt x="39" y="0"/>
                      <a:pt x="42" y="6"/>
                    </a:cubicBezTo>
                    <a:cubicBezTo>
                      <a:pt x="42" y="13"/>
                      <a:pt x="26" y="14"/>
                      <a:pt x="21" y="14"/>
                    </a:cubicBezTo>
                    <a:cubicBezTo>
                      <a:pt x="17" y="14"/>
                      <a:pt x="0" y="16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Freeform 8"/>
              <p:cNvSpPr/>
              <p:nvPr/>
            </p:nvSpPr>
            <p:spPr bwMode="auto">
              <a:xfrm>
                <a:off x="492270" y="3317900"/>
                <a:ext cx="28772" cy="22778"/>
              </a:xfrm>
              <a:custGeom>
                <a:avLst/>
                <a:gdLst>
                  <a:gd name="T0" fmla="*/ 4 w 39"/>
                  <a:gd name="T1" fmla="*/ 22 h 30"/>
                  <a:gd name="T2" fmla="*/ 26 w 39"/>
                  <a:gd name="T3" fmla="*/ 4 h 30"/>
                  <a:gd name="T4" fmla="*/ 35 w 39"/>
                  <a:gd name="T5" fmla="*/ 7 h 30"/>
                  <a:gd name="T6" fmla="*/ 10 w 39"/>
                  <a:gd name="T7" fmla="*/ 27 h 30"/>
                  <a:gd name="T8" fmla="*/ 4 w 39"/>
                  <a:gd name="T9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0">
                    <a:moveTo>
                      <a:pt x="4" y="22"/>
                    </a:moveTo>
                    <a:cubicBezTo>
                      <a:pt x="10" y="14"/>
                      <a:pt x="18" y="8"/>
                      <a:pt x="26" y="4"/>
                    </a:cubicBezTo>
                    <a:cubicBezTo>
                      <a:pt x="31" y="2"/>
                      <a:pt x="39" y="0"/>
                      <a:pt x="35" y="7"/>
                    </a:cubicBezTo>
                    <a:cubicBezTo>
                      <a:pt x="29" y="16"/>
                      <a:pt x="20" y="22"/>
                      <a:pt x="10" y="27"/>
                    </a:cubicBezTo>
                    <a:cubicBezTo>
                      <a:pt x="5" y="30"/>
                      <a:pt x="0" y="28"/>
                      <a:pt x="4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9"/>
              <p:cNvSpPr/>
              <p:nvPr/>
            </p:nvSpPr>
            <p:spPr bwMode="auto">
              <a:xfrm>
                <a:off x="519843" y="3305911"/>
                <a:ext cx="34767" cy="22778"/>
              </a:xfrm>
              <a:custGeom>
                <a:avLst/>
                <a:gdLst>
                  <a:gd name="T0" fmla="*/ 5 w 47"/>
                  <a:gd name="T1" fmla="*/ 21 h 30"/>
                  <a:gd name="T2" fmla="*/ 30 w 47"/>
                  <a:gd name="T3" fmla="*/ 4 h 30"/>
                  <a:gd name="T4" fmla="*/ 44 w 47"/>
                  <a:gd name="T5" fmla="*/ 8 h 30"/>
                  <a:gd name="T6" fmla="*/ 17 w 47"/>
                  <a:gd name="T7" fmla="*/ 27 h 30"/>
                  <a:gd name="T8" fmla="*/ 5 w 47"/>
                  <a:gd name="T9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5" y="21"/>
                    </a:moveTo>
                    <a:cubicBezTo>
                      <a:pt x="11" y="13"/>
                      <a:pt x="20" y="8"/>
                      <a:pt x="30" y="4"/>
                    </a:cubicBezTo>
                    <a:cubicBezTo>
                      <a:pt x="34" y="3"/>
                      <a:pt x="47" y="0"/>
                      <a:pt x="44" y="8"/>
                    </a:cubicBezTo>
                    <a:cubicBezTo>
                      <a:pt x="38" y="17"/>
                      <a:pt x="27" y="23"/>
                      <a:pt x="17" y="27"/>
                    </a:cubicBezTo>
                    <a:cubicBezTo>
                      <a:pt x="12" y="28"/>
                      <a:pt x="0" y="30"/>
                      <a:pt x="5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10"/>
              <p:cNvSpPr/>
              <p:nvPr/>
            </p:nvSpPr>
            <p:spPr bwMode="auto">
              <a:xfrm>
                <a:off x="557008" y="3296321"/>
                <a:ext cx="37164" cy="20380"/>
              </a:xfrm>
              <a:custGeom>
                <a:avLst/>
                <a:gdLst>
                  <a:gd name="T0" fmla="*/ 3 w 50"/>
                  <a:gd name="T1" fmla="*/ 18 h 27"/>
                  <a:gd name="T2" fmla="*/ 30 w 50"/>
                  <a:gd name="T3" fmla="*/ 3 h 27"/>
                  <a:gd name="T4" fmla="*/ 50 w 50"/>
                  <a:gd name="T5" fmla="*/ 8 h 27"/>
                  <a:gd name="T6" fmla="*/ 22 w 50"/>
                  <a:gd name="T7" fmla="*/ 24 h 27"/>
                  <a:gd name="T8" fmla="*/ 3 w 50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7">
                    <a:moveTo>
                      <a:pt x="3" y="18"/>
                    </a:moveTo>
                    <a:cubicBezTo>
                      <a:pt x="9" y="9"/>
                      <a:pt x="20" y="5"/>
                      <a:pt x="30" y="3"/>
                    </a:cubicBezTo>
                    <a:cubicBezTo>
                      <a:pt x="35" y="2"/>
                      <a:pt x="50" y="0"/>
                      <a:pt x="50" y="8"/>
                    </a:cubicBezTo>
                    <a:cubicBezTo>
                      <a:pt x="46" y="19"/>
                      <a:pt x="31" y="22"/>
                      <a:pt x="22" y="24"/>
                    </a:cubicBezTo>
                    <a:cubicBezTo>
                      <a:pt x="17" y="25"/>
                      <a:pt x="0" y="27"/>
                      <a:pt x="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reeform 11"/>
              <p:cNvSpPr/>
              <p:nvPr/>
            </p:nvSpPr>
            <p:spPr bwMode="auto">
              <a:xfrm>
                <a:off x="601365" y="3292724"/>
                <a:ext cx="37164" cy="16784"/>
              </a:xfrm>
              <a:custGeom>
                <a:avLst/>
                <a:gdLst>
                  <a:gd name="T0" fmla="*/ 0 w 50"/>
                  <a:gd name="T1" fmla="*/ 12 h 22"/>
                  <a:gd name="T2" fmla="*/ 25 w 50"/>
                  <a:gd name="T3" fmla="*/ 1 h 22"/>
                  <a:gd name="T4" fmla="*/ 50 w 50"/>
                  <a:gd name="T5" fmla="*/ 9 h 22"/>
                  <a:gd name="T6" fmla="*/ 25 w 50"/>
                  <a:gd name="T7" fmla="*/ 22 h 22"/>
                  <a:gd name="T8" fmla="*/ 0 w 50"/>
                  <a:gd name="T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0" y="12"/>
                    </a:moveTo>
                    <a:cubicBezTo>
                      <a:pt x="3" y="3"/>
                      <a:pt x="17" y="1"/>
                      <a:pt x="25" y="1"/>
                    </a:cubicBezTo>
                    <a:cubicBezTo>
                      <a:pt x="33" y="0"/>
                      <a:pt x="47" y="0"/>
                      <a:pt x="50" y="9"/>
                    </a:cubicBezTo>
                    <a:cubicBezTo>
                      <a:pt x="50" y="19"/>
                      <a:pt x="32" y="21"/>
                      <a:pt x="25" y="22"/>
                    </a:cubicBezTo>
                    <a:cubicBezTo>
                      <a:pt x="18" y="22"/>
                      <a:pt x="0" y="22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477883" y="3340678"/>
                <a:ext cx="28772" cy="29971"/>
              </a:xfrm>
              <a:custGeom>
                <a:avLst/>
                <a:gdLst>
                  <a:gd name="T0" fmla="*/ 3 w 37"/>
                  <a:gd name="T1" fmla="*/ 26 h 40"/>
                  <a:gd name="T2" fmla="*/ 26 w 37"/>
                  <a:gd name="T3" fmla="*/ 3 h 40"/>
                  <a:gd name="T4" fmla="*/ 34 w 37"/>
                  <a:gd name="T5" fmla="*/ 11 h 40"/>
                  <a:gd name="T6" fmla="*/ 9 w 37"/>
                  <a:gd name="T7" fmla="*/ 37 h 40"/>
                  <a:gd name="T8" fmla="*/ 3 w 37"/>
                  <a:gd name="T9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40">
                    <a:moveTo>
                      <a:pt x="3" y="26"/>
                    </a:moveTo>
                    <a:cubicBezTo>
                      <a:pt x="8" y="16"/>
                      <a:pt x="16" y="8"/>
                      <a:pt x="26" y="3"/>
                    </a:cubicBezTo>
                    <a:cubicBezTo>
                      <a:pt x="33" y="0"/>
                      <a:pt x="37" y="4"/>
                      <a:pt x="34" y="11"/>
                    </a:cubicBezTo>
                    <a:cubicBezTo>
                      <a:pt x="29" y="22"/>
                      <a:pt x="20" y="31"/>
                      <a:pt x="9" y="37"/>
                    </a:cubicBezTo>
                    <a:cubicBezTo>
                      <a:pt x="1" y="40"/>
                      <a:pt x="0" y="32"/>
                      <a:pt x="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13"/>
              <p:cNvSpPr/>
              <p:nvPr/>
            </p:nvSpPr>
            <p:spPr bwMode="auto">
              <a:xfrm>
                <a:off x="506656" y="3327491"/>
                <a:ext cx="38363" cy="29971"/>
              </a:xfrm>
              <a:custGeom>
                <a:avLst/>
                <a:gdLst>
                  <a:gd name="T0" fmla="*/ 4 w 50"/>
                  <a:gd name="T1" fmla="*/ 25 h 39"/>
                  <a:gd name="T2" fmla="*/ 31 w 50"/>
                  <a:gd name="T3" fmla="*/ 2 h 39"/>
                  <a:gd name="T4" fmla="*/ 47 w 50"/>
                  <a:gd name="T5" fmla="*/ 11 h 39"/>
                  <a:gd name="T6" fmla="*/ 17 w 50"/>
                  <a:gd name="T7" fmla="*/ 37 h 39"/>
                  <a:gd name="T8" fmla="*/ 4 w 50"/>
                  <a:gd name="T9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9">
                    <a:moveTo>
                      <a:pt x="4" y="25"/>
                    </a:moveTo>
                    <a:cubicBezTo>
                      <a:pt x="9" y="14"/>
                      <a:pt x="20" y="7"/>
                      <a:pt x="31" y="2"/>
                    </a:cubicBezTo>
                    <a:cubicBezTo>
                      <a:pt x="39" y="0"/>
                      <a:pt x="50" y="1"/>
                      <a:pt x="47" y="11"/>
                    </a:cubicBezTo>
                    <a:cubicBezTo>
                      <a:pt x="41" y="24"/>
                      <a:pt x="29" y="32"/>
                      <a:pt x="17" y="37"/>
                    </a:cubicBezTo>
                    <a:cubicBezTo>
                      <a:pt x="8" y="39"/>
                      <a:pt x="0" y="35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reeform 14"/>
              <p:cNvSpPr/>
              <p:nvPr/>
            </p:nvSpPr>
            <p:spPr bwMode="auto">
              <a:xfrm>
                <a:off x="464696" y="3369451"/>
                <a:ext cx="27574" cy="38363"/>
              </a:xfrm>
              <a:custGeom>
                <a:avLst/>
                <a:gdLst>
                  <a:gd name="T0" fmla="*/ 2 w 36"/>
                  <a:gd name="T1" fmla="*/ 31 h 51"/>
                  <a:gd name="T2" fmla="*/ 25 w 36"/>
                  <a:gd name="T3" fmla="*/ 4 h 51"/>
                  <a:gd name="T4" fmla="*/ 34 w 36"/>
                  <a:gd name="T5" fmla="*/ 19 h 51"/>
                  <a:gd name="T6" fmla="*/ 10 w 36"/>
                  <a:gd name="T7" fmla="*/ 49 h 51"/>
                  <a:gd name="T8" fmla="*/ 2 w 36"/>
                  <a:gd name="T9" fmla="*/ 3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1">
                    <a:moveTo>
                      <a:pt x="2" y="31"/>
                    </a:moveTo>
                    <a:cubicBezTo>
                      <a:pt x="6" y="20"/>
                      <a:pt x="14" y="10"/>
                      <a:pt x="25" y="4"/>
                    </a:cubicBezTo>
                    <a:cubicBezTo>
                      <a:pt x="35" y="0"/>
                      <a:pt x="36" y="11"/>
                      <a:pt x="34" y="19"/>
                    </a:cubicBezTo>
                    <a:cubicBezTo>
                      <a:pt x="30" y="31"/>
                      <a:pt x="22" y="44"/>
                      <a:pt x="10" y="49"/>
                    </a:cubicBezTo>
                    <a:cubicBezTo>
                      <a:pt x="0" y="51"/>
                      <a:pt x="0" y="38"/>
                      <a:pt x="2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reeform 15"/>
              <p:cNvSpPr/>
              <p:nvPr/>
            </p:nvSpPr>
            <p:spPr bwMode="auto">
              <a:xfrm>
                <a:off x="494667" y="3358661"/>
                <a:ext cx="38363" cy="39562"/>
              </a:xfrm>
              <a:custGeom>
                <a:avLst/>
                <a:gdLst>
                  <a:gd name="T0" fmla="*/ 3 w 51"/>
                  <a:gd name="T1" fmla="*/ 31 h 53"/>
                  <a:gd name="T2" fmla="*/ 31 w 51"/>
                  <a:gd name="T3" fmla="*/ 3 h 53"/>
                  <a:gd name="T4" fmla="*/ 49 w 51"/>
                  <a:gd name="T5" fmla="*/ 19 h 53"/>
                  <a:gd name="T6" fmla="*/ 18 w 51"/>
                  <a:gd name="T7" fmla="*/ 51 h 53"/>
                  <a:gd name="T8" fmla="*/ 3 w 51"/>
                  <a:gd name="T9" fmla="*/ 3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53">
                    <a:moveTo>
                      <a:pt x="3" y="31"/>
                    </a:moveTo>
                    <a:cubicBezTo>
                      <a:pt x="8" y="18"/>
                      <a:pt x="18" y="7"/>
                      <a:pt x="31" y="3"/>
                    </a:cubicBezTo>
                    <a:cubicBezTo>
                      <a:pt x="43" y="0"/>
                      <a:pt x="51" y="7"/>
                      <a:pt x="49" y="19"/>
                    </a:cubicBezTo>
                    <a:cubicBezTo>
                      <a:pt x="44" y="34"/>
                      <a:pt x="33" y="46"/>
                      <a:pt x="18" y="51"/>
                    </a:cubicBezTo>
                    <a:cubicBezTo>
                      <a:pt x="6" y="53"/>
                      <a:pt x="0" y="42"/>
                      <a:pt x="3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Freeform 16"/>
              <p:cNvSpPr/>
              <p:nvPr/>
            </p:nvSpPr>
            <p:spPr bwMode="auto">
              <a:xfrm>
                <a:off x="455105" y="3410212"/>
                <a:ext cx="25176" cy="41960"/>
              </a:xfrm>
              <a:custGeom>
                <a:avLst/>
                <a:gdLst>
                  <a:gd name="T0" fmla="*/ 2 w 34"/>
                  <a:gd name="T1" fmla="*/ 32 h 56"/>
                  <a:gd name="T2" fmla="*/ 21 w 34"/>
                  <a:gd name="T3" fmla="*/ 3 h 56"/>
                  <a:gd name="T4" fmla="*/ 33 w 34"/>
                  <a:gd name="T5" fmla="*/ 25 h 56"/>
                  <a:gd name="T6" fmla="*/ 12 w 34"/>
                  <a:gd name="T7" fmla="*/ 56 h 56"/>
                  <a:gd name="T8" fmla="*/ 2 w 34"/>
                  <a:gd name="T9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6">
                    <a:moveTo>
                      <a:pt x="2" y="32"/>
                    </a:moveTo>
                    <a:cubicBezTo>
                      <a:pt x="4" y="21"/>
                      <a:pt x="10" y="7"/>
                      <a:pt x="21" y="3"/>
                    </a:cubicBezTo>
                    <a:cubicBezTo>
                      <a:pt x="33" y="0"/>
                      <a:pt x="34" y="17"/>
                      <a:pt x="33" y="25"/>
                    </a:cubicBezTo>
                    <a:cubicBezTo>
                      <a:pt x="31" y="37"/>
                      <a:pt x="25" y="53"/>
                      <a:pt x="12" y="56"/>
                    </a:cubicBezTo>
                    <a:cubicBezTo>
                      <a:pt x="1" y="56"/>
                      <a:pt x="0" y="40"/>
                      <a:pt x="2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reeform 17"/>
              <p:cNvSpPr/>
              <p:nvPr/>
            </p:nvSpPr>
            <p:spPr bwMode="auto">
              <a:xfrm>
                <a:off x="485076" y="3401820"/>
                <a:ext cx="37164" cy="46755"/>
              </a:xfrm>
              <a:custGeom>
                <a:avLst/>
                <a:gdLst>
                  <a:gd name="T0" fmla="*/ 1 w 50"/>
                  <a:gd name="T1" fmla="*/ 35 h 62"/>
                  <a:gd name="T2" fmla="*/ 28 w 50"/>
                  <a:gd name="T3" fmla="*/ 2 h 62"/>
                  <a:gd name="T4" fmla="*/ 49 w 50"/>
                  <a:gd name="T5" fmla="*/ 27 h 62"/>
                  <a:gd name="T6" fmla="*/ 20 w 50"/>
                  <a:gd name="T7" fmla="*/ 62 h 62"/>
                  <a:gd name="T8" fmla="*/ 1 w 50"/>
                  <a:gd name="T9" fmla="*/ 3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62">
                    <a:moveTo>
                      <a:pt x="1" y="35"/>
                    </a:moveTo>
                    <a:cubicBezTo>
                      <a:pt x="4" y="20"/>
                      <a:pt x="14" y="6"/>
                      <a:pt x="28" y="2"/>
                    </a:cubicBezTo>
                    <a:cubicBezTo>
                      <a:pt x="43" y="0"/>
                      <a:pt x="50" y="14"/>
                      <a:pt x="49" y="27"/>
                    </a:cubicBezTo>
                    <a:cubicBezTo>
                      <a:pt x="47" y="43"/>
                      <a:pt x="36" y="59"/>
                      <a:pt x="20" y="62"/>
                    </a:cubicBezTo>
                    <a:cubicBezTo>
                      <a:pt x="5" y="62"/>
                      <a:pt x="0" y="47"/>
                      <a:pt x="1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Freeform 18"/>
              <p:cNvSpPr/>
              <p:nvPr/>
            </p:nvSpPr>
            <p:spPr bwMode="auto">
              <a:xfrm>
                <a:off x="529434" y="3394626"/>
                <a:ext cx="49153" cy="51551"/>
              </a:xfrm>
              <a:custGeom>
                <a:avLst/>
                <a:gdLst>
                  <a:gd name="T0" fmla="*/ 1 w 65"/>
                  <a:gd name="T1" fmla="*/ 36 h 68"/>
                  <a:gd name="T2" fmla="*/ 35 w 65"/>
                  <a:gd name="T3" fmla="*/ 1 h 68"/>
                  <a:gd name="T4" fmla="*/ 65 w 65"/>
                  <a:gd name="T5" fmla="*/ 30 h 68"/>
                  <a:gd name="T6" fmla="*/ 29 w 65"/>
                  <a:gd name="T7" fmla="*/ 66 h 68"/>
                  <a:gd name="T8" fmla="*/ 1 w 65"/>
                  <a:gd name="T9" fmla="*/ 3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8">
                    <a:moveTo>
                      <a:pt x="1" y="36"/>
                    </a:moveTo>
                    <a:cubicBezTo>
                      <a:pt x="4" y="18"/>
                      <a:pt x="18" y="4"/>
                      <a:pt x="35" y="1"/>
                    </a:cubicBezTo>
                    <a:cubicBezTo>
                      <a:pt x="52" y="0"/>
                      <a:pt x="65" y="13"/>
                      <a:pt x="65" y="30"/>
                    </a:cubicBezTo>
                    <a:cubicBezTo>
                      <a:pt x="63" y="48"/>
                      <a:pt x="48" y="65"/>
                      <a:pt x="29" y="66"/>
                    </a:cubicBezTo>
                    <a:cubicBezTo>
                      <a:pt x="12" y="68"/>
                      <a:pt x="0" y="52"/>
                      <a:pt x="1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Freeform 19"/>
              <p:cNvSpPr/>
              <p:nvPr/>
            </p:nvSpPr>
            <p:spPr bwMode="auto">
              <a:xfrm>
                <a:off x="585780" y="3391030"/>
                <a:ext cx="53948" cy="51551"/>
              </a:xfrm>
              <a:custGeom>
                <a:avLst/>
                <a:gdLst>
                  <a:gd name="T0" fmla="*/ 1 w 72"/>
                  <a:gd name="T1" fmla="*/ 34 h 68"/>
                  <a:gd name="T2" fmla="*/ 37 w 72"/>
                  <a:gd name="T3" fmla="*/ 0 h 68"/>
                  <a:gd name="T4" fmla="*/ 72 w 72"/>
                  <a:gd name="T5" fmla="*/ 32 h 68"/>
                  <a:gd name="T6" fmla="*/ 35 w 72"/>
                  <a:gd name="T7" fmla="*/ 68 h 68"/>
                  <a:gd name="T8" fmla="*/ 1 w 72"/>
                  <a:gd name="T9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8">
                    <a:moveTo>
                      <a:pt x="1" y="34"/>
                    </a:moveTo>
                    <a:cubicBezTo>
                      <a:pt x="2" y="15"/>
                      <a:pt x="20" y="2"/>
                      <a:pt x="37" y="0"/>
                    </a:cubicBezTo>
                    <a:cubicBezTo>
                      <a:pt x="56" y="0"/>
                      <a:pt x="72" y="13"/>
                      <a:pt x="72" y="32"/>
                    </a:cubicBezTo>
                    <a:cubicBezTo>
                      <a:pt x="71" y="51"/>
                      <a:pt x="54" y="67"/>
                      <a:pt x="35" y="68"/>
                    </a:cubicBezTo>
                    <a:cubicBezTo>
                      <a:pt x="17" y="68"/>
                      <a:pt x="0" y="53"/>
                      <a:pt x="1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Freeform 20"/>
              <p:cNvSpPr/>
              <p:nvPr/>
            </p:nvSpPr>
            <p:spPr bwMode="auto">
              <a:xfrm>
                <a:off x="481480" y="3456967"/>
                <a:ext cx="37164" cy="47954"/>
              </a:xfrm>
              <a:custGeom>
                <a:avLst/>
                <a:gdLst>
                  <a:gd name="T0" fmla="*/ 0 w 49"/>
                  <a:gd name="T1" fmla="*/ 32 h 64"/>
                  <a:gd name="T2" fmla="*/ 24 w 49"/>
                  <a:gd name="T3" fmla="*/ 0 h 64"/>
                  <a:gd name="T4" fmla="*/ 49 w 49"/>
                  <a:gd name="T5" fmla="*/ 32 h 64"/>
                  <a:gd name="T6" fmla="*/ 23 w 49"/>
                  <a:gd name="T7" fmla="*/ 64 h 64"/>
                  <a:gd name="T8" fmla="*/ 0 w 49"/>
                  <a:gd name="T9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4">
                    <a:moveTo>
                      <a:pt x="0" y="32"/>
                    </a:moveTo>
                    <a:cubicBezTo>
                      <a:pt x="1" y="18"/>
                      <a:pt x="9" y="3"/>
                      <a:pt x="24" y="0"/>
                    </a:cubicBezTo>
                    <a:cubicBezTo>
                      <a:pt x="41" y="1"/>
                      <a:pt x="48" y="17"/>
                      <a:pt x="49" y="32"/>
                    </a:cubicBezTo>
                    <a:cubicBezTo>
                      <a:pt x="48" y="46"/>
                      <a:pt x="39" y="63"/>
                      <a:pt x="23" y="64"/>
                    </a:cubicBezTo>
                    <a:cubicBezTo>
                      <a:pt x="8" y="61"/>
                      <a:pt x="1" y="46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Freeform 21"/>
              <p:cNvSpPr/>
              <p:nvPr/>
            </p:nvSpPr>
            <p:spPr bwMode="auto">
              <a:xfrm>
                <a:off x="527036" y="3454569"/>
                <a:ext cx="47954" cy="50352"/>
              </a:xfrm>
              <a:custGeom>
                <a:avLst/>
                <a:gdLst>
                  <a:gd name="T0" fmla="*/ 0 w 63"/>
                  <a:gd name="T1" fmla="*/ 35 h 67"/>
                  <a:gd name="T2" fmla="*/ 31 w 63"/>
                  <a:gd name="T3" fmla="*/ 0 h 67"/>
                  <a:gd name="T4" fmla="*/ 63 w 63"/>
                  <a:gd name="T5" fmla="*/ 33 h 67"/>
                  <a:gd name="T6" fmla="*/ 30 w 63"/>
                  <a:gd name="T7" fmla="*/ 67 h 67"/>
                  <a:gd name="T8" fmla="*/ 0 w 63"/>
                  <a:gd name="T9" fmla="*/ 3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7">
                    <a:moveTo>
                      <a:pt x="0" y="35"/>
                    </a:moveTo>
                    <a:cubicBezTo>
                      <a:pt x="2" y="18"/>
                      <a:pt x="14" y="3"/>
                      <a:pt x="31" y="0"/>
                    </a:cubicBezTo>
                    <a:cubicBezTo>
                      <a:pt x="49" y="1"/>
                      <a:pt x="62" y="16"/>
                      <a:pt x="63" y="33"/>
                    </a:cubicBezTo>
                    <a:cubicBezTo>
                      <a:pt x="62" y="51"/>
                      <a:pt x="48" y="66"/>
                      <a:pt x="30" y="67"/>
                    </a:cubicBezTo>
                    <a:cubicBezTo>
                      <a:pt x="13" y="66"/>
                      <a:pt x="1" y="52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Freeform 22"/>
              <p:cNvSpPr/>
              <p:nvPr/>
            </p:nvSpPr>
            <p:spPr bwMode="auto">
              <a:xfrm>
                <a:off x="579786" y="3450972"/>
                <a:ext cx="51551" cy="50352"/>
              </a:xfrm>
              <a:custGeom>
                <a:avLst/>
                <a:gdLst>
                  <a:gd name="T0" fmla="*/ 0 w 68"/>
                  <a:gd name="T1" fmla="*/ 35 h 67"/>
                  <a:gd name="T2" fmla="*/ 35 w 68"/>
                  <a:gd name="T3" fmla="*/ 0 h 67"/>
                  <a:gd name="T4" fmla="*/ 68 w 68"/>
                  <a:gd name="T5" fmla="*/ 33 h 67"/>
                  <a:gd name="T6" fmla="*/ 33 w 68"/>
                  <a:gd name="T7" fmla="*/ 67 h 67"/>
                  <a:gd name="T8" fmla="*/ 0 w 68"/>
                  <a:gd name="T9" fmla="*/ 3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67">
                    <a:moveTo>
                      <a:pt x="0" y="35"/>
                    </a:moveTo>
                    <a:cubicBezTo>
                      <a:pt x="1" y="16"/>
                      <a:pt x="17" y="2"/>
                      <a:pt x="35" y="0"/>
                    </a:cubicBezTo>
                    <a:cubicBezTo>
                      <a:pt x="53" y="1"/>
                      <a:pt x="67" y="15"/>
                      <a:pt x="68" y="33"/>
                    </a:cubicBezTo>
                    <a:cubicBezTo>
                      <a:pt x="66" y="52"/>
                      <a:pt x="51" y="66"/>
                      <a:pt x="33" y="67"/>
                    </a:cubicBezTo>
                    <a:cubicBezTo>
                      <a:pt x="15" y="67"/>
                      <a:pt x="0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Freeform 23"/>
              <p:cNvSpPr/>
              <p:nvPr/>
            </p:nvSpPr>
            <p:spPr bwMode="auto">
              <a:xfrm>
                <a:off x="515047" y="3295122"/>
                <a:ext cx="28802" cy="14386"/>
              </a:xfrm>
              <a:custGeom>
                <a:avLst/>
                <a:gdLst>
                  <a:gd name="T0" fmla="*/ 4 w 34"/>
                  <a:gd name="T1" fmla="*/ 15 h 19"/>
                  <a:gd name="T2" fmla="*/ 23 w 34"/>
                  <a:gd name="T3" fmla="*/ 4 h 19"/>
                  <a:gd name="T4" fmla="*/ 31 w 34"/>
                  <a:gd name="T5" fmla="*/ 3 h 19"/>
                  <a:gd name="T6" fmla="*/ 11 w 34"/>
                  <a:gd name="T7" fmla="*/ 15 h 19"/>
                  <a:gd name="T8" fmla="*/ 4 w 34"/>
                  <a:gd name="T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9">
                    <a:moveTo>
                      <a:pt x="4" y="15"/>
                    </a:moveTo>
                    <a:cubicBezTo>
                      <a:pt x="10" y="10"/>
                      <a:pt x="16" y="7"/>
                      <a:pt x="23" y="4"/>
                    </a:cubicBezTo>
                    <a:cubicBezTo>
                      <a:pt x="24" y="4"/>
                      <a:pt x="34" y="0"/>
                      <a:pt x="31" y="3"/>
                    </a:cubicBezTo>
                    <a:cubicBezTo>
                      <a:pt x="25" y="8"/>
                      <a:pt x="18" y="12"/>
                      <a:pt x="11" y="15"/>
                    </a:cubicBezTo>
                    <a:cubicBezTo>
                      <a:pt x="10" y="16"/>
                      <a:pt x="0" y="19"/>
                      <a:pt x="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reeform 24"/>
              <p:cNvSpPr/>
              <p:nvPr/>
            </p:nvSpPr>
            <p:spPr bwMode="auto">
              <a:xfrm>
                <a:off x="540223" y="3284332"/>
                <a:ext cx="31546" cy="14386"/>
              </a:xfrm>
              <a:custGeom>
                <a:avLst/>
                <a:gdLst>
                  <a:gd name="T0" fmla="*/ 3 w 37"/>
                  <a:gd name="T1" fmla="*/ 14 h 18"/>
                  <a:gd name="T2" fmla="*/ 23 w 37"/>
                  <a:gd name="T3" fmla="*/ 4 h 18"/>
                  <a:gd name="T4" fmla="*/ 35 w 37"/>
                  <a:gd name="T5" fmla="*/ 4 h 18"/>
                  <a:gd name="T6" fmla="*/ 14 w 37"/>
                  <a:gd name="T7" fmla="*/ 14 h 18"/>
                  <a:gd name="T8" fmla="*/ 3 w 37"/>
                  <a:gd name="T9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8">
                    <a:moveTo>
                      <a:pt x="3" y="14"/>
                    </a:moveTo>
                    <a:cubicBezTo>
                      <a:pt x="9" y="9"/>
                      <a:pt x="16" y="7"/>
                      <a:pt x="23" y="4"/>
                    </a:cubicBezTo>
                    <a:cubicBezTo>
                      <a:pt x="24" y="4"/>
                      <a:pt x="37" y="0"/>
                      <a:pt x="35" y="4"/>
                    </a:cubicBezTo>
                    <a:cubicBezTo>
                      <a:pt x="29" y="9"/>
                      <a:pt x="21" y="11"/>
                      <a:pt x="14" y="14"/>
                    </a:cubicBezTo>
                    <a:cubicBezTo>
                      <a:pt x="12" y="14"/>
                      <a:pt x="0" y="18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reeform 25"/>
              <p:cNvSpPr/>
              <p:nvPr/>
            </p:nvSpPr>
            <p:spPr bwMode="auto">
              <a:xfrm>
                <a:off x="570195" y="3278338"/>
                <a:ext cx="31546" cy="10790"/>
              </a:xfrm>
              <a:custGeom>
                <a:avLst/>
                <a:gdLst>
                  <a:gd name="T0" fmla="*/ 2 w 37"/>
                  <a:gd name="T1" fmla="*/ 11 h 15"/>
                  <a:gd name="T2" fmla="*/ 22 w 37"/>
                  <a:gd name="T3" fmla="*/ 4 h 15"/>
                  <a:gd name="T4" fmla="*/ 37 w 37"/>
                  <a:gd name="T5" fmla="*/ 4 h 15"/>
                  <a:gd name="T6" fmla="*/ 17 w 37"/>
                  <a:gd name="T7" fmla="*/ 11 h 15"/>
                  <a:gd name="T8" fmla="*/ 2 w 37"/>
                  <a:gd name="T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5">
                    <a:moveTo>
                      <a:pt x="2" y="11"/>
                    </a:moveTo>
                    <a:cubicBezTo>
                      <a:pt x="7" y="6"/>
                      <a:pt x="15" y="5"/>
                      <a:pt x="22" y="4"/>
                    </a:cubicBezTo>
                    <a:cubicBezTo>
                      <a:pt x="24" y="3"/>
                      <a:pt x="37" y="0"/>
                      <a:pt x="37" y="4"/>
                    </a:cubicBezTo>
                    <a:cubicBezTo>
                      <a:pt x="34" y="10"/>
                      <a:pt x="23" y="10"/>
                      <a:pt x="17" y="11"/>
                    </a:cubicBezTo>
                    <a:cubicBezTo>
                      <a:pt x="15" y="12"/>
                      <a:pt x="0" y="15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Freeform 26"/>
              <p:cNvSpPr/>
              <p:nvPr/>
            </p:nvSpPr>
            <p:spPr bwMode="auto">
              <a:xfrm>
                <a:off x="483877" y="3317900"/>
                <a:ext cx="24687" cy="16784"/>
              </a:xfrm>
              <a:custGeom>
                <a:avLst/>
                <a:gdLst>
                  <a:gd name="T0" fmla="*/ 3 w 29"/>
                  <a:gd name="T1" fmla="*/ 18 h 23"/>
                  <a:gd name="T2" fmla="*/ 21 w 29"/>
                  <a:gd name="T3" fmla="*/ 3 h 23"/>
                  <a:gd name="T4" fmla="*/ 25 w 29"/>
                  <a:gd name="T5" fmla="*/ 4 h 23"/>
                  <a:gd name="T6" fmla="*/ 6 w 29"/>
                  <a:gd name="T7" fmla="*/ 21 h 23"/>
                  <a:gd name="T8" fmla="*/ 3 w 29"/>
                  <a:gd name="T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3">
                    <a:moveTo>
                      <a:pt x="3" y="18"/>
                    </a:moveTo>
                    <a:cubicBezTo>
                      <a:pt x="8" y="12"/>
                      <a:pt x="14" y="7"/>
                      <a:pt x="21" y="3"/>
                    </a:cubicBezTo>
                    <a:cubicBezTo>
                      <a:pt x="24" y="2"/>
                      <a:pt x="29" y="0"/>
                      <a:pt x="25" y="4"/>
                    </a:cubicBezTo>
                    <a:cubicBezTo>
                      <a:pt x="20" y="11"/>
                      <a:pt x="13" y="16"/>
                      <a:pt x="6" y="21"/>
                    </a:cubicBezTo>
                    <a:cubicBezTo>
                      <a:pt x="2" y="23"/>
                      <a:pt x="0" y="22"/>
                      <a:pt x="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reeform 27"/>
              <p:cNvSpPr/>
              <p:nvPr/>
            </p:nvSpPr>
            <p:spPr bwMode="auto">
              <a:xfrm>
                <a:off x="503059" y="3304713"/>
                <a:ext cx="31546" cy="17983"/>
              </a:xfrm>
              <a:custGeom>
                <a:avLst/>
                <a:gdLst>
                  <a:gd name="T0" fmla="*/ 4 w 37"/>
                  <a:gd name="T1" fmla="*/ 19 h 24"/>
                  <a:gd name="T2" fmla="*/ 25 w 37"/>
                  <a:gd name="T3" fmla="*/ 4 h 24"/>
                  <a:gd name="T4" fmla="*/ 33 w 37"/>
                  <a:gd name="T5" fmla="*/ 5 h 24"/>
                  <a:gd name="T6" fmla="*/ 11 w 37"/>
                  <a:gd name="T7" fmla="*/ 20 h 24"/>
                  <a:gd name="T8" fmla="*/ 4 w 37"/>
                  <a:gd name="T9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4">
                    <a:moveTo>
                      <a:pt x="4" y="19"/>
                    </a:moveTo>
                    <a:cubicBezTo>
                      <a:pt x="10" y="12"/>
                      <a:pt x="17" y="8"/>
                      <a:pt x="25" y="4"/>
                    </a:cubicBezTo>
                    <a:cubicBezTo>
                      <a:pt x="27" y="3"/>
                      <a:pt x="37" y="0"/>
                      <a:pt x="33" y="5"/>
                    </a:cubicBezTo>
                    <a:cubicBezTo>
                      <a:pt x="27" y="12"/>
                      <a:pt x="19" y="16"/>
                      <a:pt x="11" y="20"/>
                    </a:cubicBezTo>
                    <a:cubicBezTo>
                      <a:pt x="8" y="22"/>
                      <a:pt x="0" y="24"/>
                      <a:pt x="4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reeform 28"/>
              <p:cNvSpPr/>
              <p:nvPr/>
            </p:nvSpPr>
            <p:spPr bwMode="auto">
              <a:xfrm>
                <a:off x="452707" y="3345474"/>
                <a:ext cx="21945" cy="22778"/>
              </a:xfrm>
              <a:custGeom>
                <a:avLst/>
                <a:gdLst>
                  <a:gd name="T0" fmla="*/ 5 w 25"/>
                  <a:gd name="T1" fmla="*/ 21 h 30"/>
                  <a:gd name="T2" fmla="*/ 20 w 25"/>
                  <a:gd name="T3" fmla="*/ 3 h 30"/>
                  <a:gd name="T4" fmla="*/ 21 w 25"/>
                  <a:gd name="T5" fmla="*/ 8 h 30"/>
                  <a:gd name="T6" fmla="*/ 5 w 25"/>
                  <a:gd name="T7" fmla="*/ 27 h 30"/>
                  <a:gd name="T8" fmla="*/ 5 w 25"/>
                  <a:gd name="T9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0">
                    <a:moveTo>
                      <a:pt x="5" y="21"/>
                    </a:moveTo>
                    <a:cubicBezTo>
                      <a:pt x="9" y="14"/>
                      <a:pt x="14" y="8"/>
                      <a:pt x="20" y="3"/>
                    </a:cubicBezTo>
                    <a:cubicBezTo>
                      <a:pt x="25" y="0"/>
                      <a:pt x="23" y="5"/>
                      <a:pt x="21" y="8"/>
                    </a:cubicBezTo>
                    <a:cubicBezTo>
                      <a:pt x="17" y="15"/>
                      <a:pt x="11" y="21"/>
                      <a:pt x="5" y="27"/>
                    </a:cubicBezTo>
                    <a:cubicBezTo>
                      <a:pt x="0" y="30"/>
                      <a:pt x="4" y="23"/>
                      <a:pt x="5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Freeform 29"/>
              <p:cNvSpPr/>
              <p:nvPr/>
            </p:nvSpPr>
            <p:spPr bwMode="auto">
              <a:xfrm>
                <a:off x="469491" y="3333485"/>
                <a:ext cx="24687" cy="22778"/>
              </a:xfrm>
              <a:custGeom>
                <a:avLst/>
                <a:gdLst>
                  <a:gd name="T0" fmla="*/ 3 w 29"/>
                  <a:gd name="T1" fmla="*/ 22 h 31"/>
                  <a:gd name="T2" fmla="*/ 22 w 29"/>
                  <a:gd name="T3" fmla="*/ 3 h 31"/>
                  <a:gd name="T4" fmla="*/ 26 w 29"/>
                  <a:gd name="T5" fmla="*/ 7 h 31"/>
                  <a:gd name="T6" fmla="*/ 6 w 29"/>
                  <a:gd name="T7" fmla="*/ 27 h 31"/>
                  <a:gd name="T8" fmla="*/ 3 w 29"/>
                  <a:gd name="T9" fmla="*/ 2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1">
                    <a:moveTo>
                      <a:pt x="3" y="22"/>
                    </a:moveTo>
                    <a:cubicBezTo>
                      <a:pt x="8" y="14"/>
                      <a:pt x="15" y="8"/>
                      <a:pt x="22" y="3"/>
                    </a:cubicBezTo>
                    <a:cubicBezTo>
                      <a:pt x="27" y="0"/>
                      <a:pt x="29" y="2"/>
                      <a:pt x="26" y="7"/>
                    </a:cubicBezTo>
                    <a:cubicBezTo>
                      <a:pt x="20" y="15"/>
                      <a:pt x="14" y="22"/>
                      <a:pt x="6" y="27"/>
                    </a:cubicBezTo>
                    <a:cubicBezTo>
                      <a:pt x="0" y="31"/>
                      <a:pt x="1" y="25"/>
                      <a:pt x="3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Freeform 30"/>
              <p:cNvSpPr/>
              <p:nvPr/>
            </p:nvSpPr>
            <p:spPr bwMode="auto">
              <a:xfrm>
                <a:off x="640927" y="3292724"/>
                <a:ext cx="37164" cy="16784"/>
              </a:xfrm>
              <a:custGeom>
                <a:avLst/>
                <a:gdLst>
                  <a:gd name="T0" fmla="*/ 0 w 51"/>
                  <a:gd name="T1" fmla="*/ 9 h 22"/>
                  <a:gd name="T2" fmla="*/ 21 w 51"/>
                  <a:gd name="T3" fmla="*/ 1 h 22"/>
                  <a:gd name="T4" fmla="*/ 48 w 51"/>
                  <a:gd name="T5" fmla="*/ 12 h 22"/>
                  <a:gd name="T6" fmla="*/ 28 w 51"/>
                  <a:gd name="T7" fmla="*/ 22 h 22"/>
                  <a:gd name="T8" fmla="*/ 0 w 51"/>
                  <a:gd name="T9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2">
                    <a:moveTo>
                      <a:pt x="0" y="9"/>
                    </a:moveTo>
                    <a:cubicBezTo>
                      <a:pt x="0" y="0"/>
                      <a:pt x="15" y="0"/>
                      <a:pt x="21" y="1"/>
                    </a:cubicBezTo>
                    <a:cubicBezTo>
                      <a:pt x="30" y="1"/>
                      <a:pt x="43" y="4"/>
                      <a:pt x="48" y="12"/>
                    </a:cubicBezTo>
                    <a:cubicBezTo>
                      <a:pt x="51" y="22"/>
                      <a:pt x="34" y="22"/>
                      <a:pt x="28" y="22"/>
                    </a:cubicBezTo>
                    <a:cubicBezTo>
                      <a:pt x="19" y="21"/>
                      <a:pt x="4" y="19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Freeform 31"/>
              <p:cNvSpPr/>
              <p:nvPr/>
            </p:nvSpPr>
            <p:spPr bwMode="auto">
              <a:xfrm>
                <a:off x="439520" y="3365854"/>
                <a:ext cx="21945" cy="28772"/>
              </a:xfrm>
              <a:custGeom>
                <a:avLst/>
                <a:gdLst>
                  <a:gd name="T0" fmla="*/ 6 w 26"/>
                  <a:gd name="T1" fmla="*/ 24 h 38"/>
                  <a:gd name="T2" fmla="*/ 20 w 26"/>
                  <a:gd name="T3" fmla="*/ 4 h 38"/>
                  <a:gd name="T4" fmla="*/ 21 w 26"/>
                  <a:gd name="T5" fmla="*/ 12 h 38"/>
                  <a:gd name="T6" fmla="*/ 6 w 26"/>
                  <a:gd name="T7" fmla="*/ 34 h 38"/>
                  <a:gd name="T8" fmla="*/ 6 w 26"/>
                  <a:gd name="T9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8">
                    <a:moveTo>
                      <a:pt x="6" y="24"/>
                    </a:moveTo>
                    <a:cubicBezTo>
                      <a:pt x="10" y="17"/>
                      <a:pt x="14" y="10"/>
                      <a:pt x="20" y="4"/>
                    </a:cubicBezTo>
                    <a:cubicBezTo>
                      <a:pt x="26" y="0"/>
                      <a:pt x="22" y="10"/>
                      <a:pt x="21" y="12"/>
                    </a:cubicBezTo>
                    <a:cubicBezTo>
                      <a:pt x="17" y="20"/>
                      <a:pt x="12" y="29"/>
                      <a:pt x="6" y="34"/>
                    </a:cubicBezTo>
                    <a:cubicBezTo>
                      <a:pt x="0" y="38"/>
                      <a:pt x="5" y="26"/>
                      <a:pt x="6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Freeform 32"/>
              <p:cNvSpPr/>
              <p:nvPr/>
            </p:nvSpPr>
            <p:spPr bwMode="auto">
              <a:xfrm>
                <a:off x="453906" y="3353866"/>
                <a:ext cx="26059" cy="31170"/>
              </a:xfrm>
              <a:custGeom>
                <a:avLst/>
                <a:gdLst>
                  <a:gd name="T0" fmla="*/ 4 w 30"/>
                  <a:gd name="T1" fmla="*/ 26 h 40"/>
                  <a:gd name="T2" fmla="*/ 23 w 30"/>
                  <a:gd name="T3" fmla="*/ 4 h 40"/>
                  <a:gd name="T4" fmla="*/ 26 w 30"/>
                  <a:gd name="T5" fmla="*/ 12 h 40"/>
                  <a:gd name="T6" fmla="*/ 7 w 30"/>
                  <a:gd name="T7" fmla="*/ 36 h 40"/>
                  <a:gd name="T8" fmla="*/ 4 w 30"/>
                  <a:gd name="T9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0">
                    <a:moveTo>
                      <a:pt x="4" y="26"/>
                    </a:moveTo>
                    <a:cubicBezTo>
                      <a:pt x="9" y="17"/>
                      <a:pt x="15" y="10"/>
                      <a:pt x="23" y="4"/>
                    </a:cubicBezTo>
                    <a:cubicBezTo>
                      <a:pt x="30" y="0"/>
                      <a:pt x="29" y="8"/>
                      <a:pt x="26" y="12"/>
                    </a:cubicBezTo>
                    <a:cubicBezTo>
                      <a:pt x="22" y="21"/>
                      <a:pt x="15" y="30"/>
                      <a:pt x="7" y="36"/>
                    </a:cubicBezTo>
                    <a:cubicBezTo>
                      <a:pt x="0" y="40"/>
                      <a:pt x="3" y="29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Freeform 33"/>
              <p:cNvSpPr/>
              <p:nvPr/>
            </p:nvSpPr>
            <p:spPr bwMode="auto">
              <a:xfrm>
                <a:off x="543820" y="3317900"/>
                <a:ext cx="44358" cy="27574"/>
              </a:xfrm>
              <a:custGeom>
                <a:avLst/>
                <a:gdLst>
                  <a:gd name="T0" fmla="*/ 3 w 58"/>
                  <a:gd name="T1" fmla="*/ 22 h 37"/>
                  <a:gd name="T2" fmla="*/ 33 w 58"/>
                  <a:gd name="T3" fmla="*/ 1 h 37"/>
                  <a:gd name="T4" fmla="*/ 56 w 58"/>
                  <a:gd name="T5" fmla="*/ 12 h 37"/>
                  <a:gd name="T6" fmla="*/ 24 w 58"/>
                  <a:gd name="T7" fmla="*/ 35 h 37"/>
                  <a:gd name="T8" fmla="*/ 3 w 58"/>
                  <a:gd name="T9" fmla="*/ 2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7">
                    <a:moveTo>
                      <a:pt x="3" y="22"/>
                    </a:moveTo>
                    <a:cubicBezTo>
                      <a:pt x="8" y="10"/>
                      <a:pt x="21" y="4"/>
                      <a:pt x="33" y="1"/>
                    </a:cubicBezTo>
                    <a:cubicBezTo>
                      <a:pt x="42" y="0"/>
                      <a:pt x="58" y="0"/>
                      <a:pt x="56" y="12"/>
                    </a:cubicBezTo>
                    <a:cubicBezTo>
                      <a:pt x="53" y="26"/>
                      <a:pt x="36" y="33"/>
                      <a:pt x="24" y="35"/>
                    </a:cubicBezTo>
                    <a:cubicBezTo>
                      <a:pt x="15" y="37"/>
                      <a:pt x="0" y="35"/>
                      <a:pt x="3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Freeform 34"/>
              <p:cNvSpPr/>
              <p:nvPr/>
            </p:nvSpPr>
            <p:spPr bwMode="auto">
              <a:xfrm>
                <a:off x="594172" y="3311906"/>
                <a:ext cx="44358" cy="26375"/>
              </a:xfrm>
              <a:custGeom>
                <a:avLst/>
                <a:gdLst>
                  <a:gd name="T0" fmla="*/ 1 w 59"/>
                  <a:gd name="T1" fmla="*/ 18 h 35"/>
                  <a:gd name="T2" fmla="*/ 31 w 59"/>
                  <a:gd name="T3" fmla="*/ 0 h 35"/>
                  <a:gd name="T4" fmla="*/ 59 w 59"/>
                  <a:gd name="T5" fmla="*/ 15 h 35"/>
                  <a:gd name="T6" fmla="*/ 29 w 59"/>
                  <a:gd name="T7" fmla="*/ 35 h 35"/>
                  <a:gd name="T8" fmla="*/ 1 w 59"/>
                  <a:gd name="T9" fmla="*/ 1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35">
                    <a:moveTo>
                      <a:pt x="1" y="18"/>
                    </a:moveTo>
                    <a:cubicBezTo>
                      <a:pt x="4" y="6"/>
                      <a:pt x="20" y="1"/>
                      <a:pt x="31" y="0"/>
                    </a:cubicBezTo>
                    <a:cubicBezTo>
                      <a:pt x="41" y="0"/>
                      <a:pt x="57" y="3"/>
                      <a:pt x="59" y="15"/>
                    </a:cubicBezTo>
                    <a:cubicBezTo>
                      <a:pt x="58" y="29"/>
                      <a:pt x="40" y="34"/>
                      <a:pt x="29" y="35"/>
                    </a:cubicBezTo>
                    <a:cubicBezTo>
                      <a:pt x="19" y="35"/>
                      <a:pt x="0" y="32"/>
                      <a:pt x="1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Freeform 35"/>
              <p:cNvSpPr/>
              <p:nvPr/>
            </p:nvSpPr>
            <p:spPr bwMode="auto">
              <a:xfrm>
                <a:off x="644524" y="3311906"/>
                <a:ext cx="41960" cy="27574"/>
              </a:xfrm>
              <a:custGeom>
                <a:avLst/>
                <a:gdLst>
                  <a:gd name="T0" fmla="*/ 0 w 57"/>
                  <a:gd name="T1" fmla="*/ 15 h 36"/>
                  <a:gd name="T2" fmla="*/ 24 w 57"/>
                  <a:gd name="T3" fmla="*/ 1 h 36"/>
                  <a:gd name="T4" fmla="*/ 55 w 57"/>
                  <a:gd name="T5" fmla="*/ 19 h 36"/>
                  <a:gd name="T6" fmla="*/ 31 w 57"/>
                  <a:gd name="T7" fmla="*/ 35 h 36"/>
                  <a:gd name="T8" fmla="*/ 0 w 57"/>
                  <a:gd name="T9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36">
                    <a:moveTo>
                      <a:pt x="0" y="15"/>
                    </a:moveTo>
                    <a:cubicBezTo>
                      <a:pt x="0" y="3"/>
                      <a:pt x="15" y="0"/>
                      <a:pt x="24" y="1"/>
                    </a:cubicBezTo>
                    <a:cubicBezTo>
                      <a:pt x="36" y="2"/>
                      <a:pt x="50" y="7"/>
                      <a:pt x="55" y="19"/>
                    </a:cubicBezTo>
                    <a:cubicBezTo>
                      <a:pt x="57" y="32"/>
                      <a:pt x="41" y="36"/>
                      <a:pt x="31" y="35"/>
                    </a:cubicBezTo>
                    <a:cubicBezTo>
                      <a:pt x="19" y="34"/>
                      <a:pt x="3" y="29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Freeform 36"/>
              <p:cNvSpPr/>
              <p:nvPr/>
            </p:nvSpPr>
            <p:spPr bwMode="auto">
              <a:xfrm>
                <a:off x="690080" y="3317900"/>
                <a:ext cx="38363" cy="27574"/>
              </a:xfrm>
              <a:custGeom>
                <a:avLst/>
                <a:gdLst>
                  <a:gd name="T0" fmla="*/ 2 w 51"/>
                  <a:gd name="T1" fmla="*/ 13 h 37"/>
                  <a:gd name="T2" fmla="*/ 19 w 51"/>
                  <a:gd name="T3" fmla="*/ 1 h 37"/>
                  <a:gd name="T4" fmla="*/ 48 w 51"/>
                  <a:gd name="T5" fmla="*/ 22 h 37"/>
                  <a:gd name="T6" fmla="*/ 32 w 51"/>
                  <a:gd name="T7" fmla="*/ 36 h 37"/>
                  <a:gd name="T8" fmla="*/ 2 w 51"/>
                  <a:gd name="T9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7">
                    <a:moveTo>
                      <a:pt x="2" y="13"/>
                    </a:moveTo>
                    <a:cubicBezTo>
                      <a:pt x="0" y="3"/>
                      <a:pt x="11" y="0"/>
                      <a:pt x="19" y="1"/>
                    </a:cubicBezTo>
                    <a:cubicBezTo>
                      <a:pt x="31" y="4"/>
                      <a:pt x="42" y="11"/>
                      <a:pt x="48" y="22"/>
                    </a:cubicBezTo>
                    <a:cubicBezTo>
                      <a:pt x="51" y="33"/>
                      <a:pt x="41" y="37"/>
                      <a:pt x="32" y="36"/>
                    </a:cubicBezTo>
                    <a:cubicBezTo>
                      <a:pt x="20" y="33"/>
                      <a:pt x="7" y="26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Freeform 37"/>
              <p:cNvSpPr/>
              <p:nvPr/>
            </p:nvSpPr>
            <p:spPr bwMode="auto">
              <a:xfrm>
                <a:off x="428730" y="3393428"/>
                <a:ext cx="19202" cy="32369"/>
              </a:xfrm>
              <a:custGeom>
                <a:avLst/>
                <a:gdLst>
                  <a:gd name="T0" fmla="*/ 5 w 23"/>
                  <a:gd name="T1" fmla="*/ 25 h 42"/>
                  <a:gd name="T2" fmla="*/ 17 w 23"/>
                  <a:gd name="T3" fmla="*/ 4 h 42"/>
                  <a:gd name="T4" fmla="*/ 18 w 23"/>
                  <a:gd name="T5" fmla="*/ 17 h 42"/>
                  <a:gd name="T6" fmla="*/ 5 w 23"/>
                  <a:gd name="T7" fmla="*/ 40 h 42"/>
                  <a:gd name="T8" fmla="*/ 5 w 23"/>
                  <a:gd name="T9" fmla="*/ 2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42">
                    <a:moveTo>
                      <a:pt x="5" y="25"/>
                    </a:moveTo>
                    <a:cubicBezTo>
                      <a:pt x="8" y="18"/>
                      <a:pt x="11" y="9"/>
                      <a:pt x="17" y="4"/>
                    </a:cubicBezTo>
                    <a:cubicBezTo>
                      <a:pt x="23" y="0"/>
                      <a:pt x="19" y="15"/>
                      <a:pt x="18" y="17"/>
                    </a:cubicBezTo>
                    <a:cubicBezTo>
                      <a:pt x="15" y="25"/>
                      <a:pt x="12" y="35"/>
                      <a:pt x="5" y="40"/>
                    </a:cubicBezTo>
                    <a:cubicBezTo>
                      <a:pt x="0" y="42"/>
                      <a:pt x="4" y="28"/>
                      <a:pt x="5" y="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Freeform 38"/>
              <p:cNvSpPr/>
              <p:nvPr/>
            </p:nvSpPr>
            <p:spPr bwMode="auto">
              <a:xfrm>
                <a:off x="440719" y="3382638"/>
                <a:ext cx="26059" cy="35966"/>
              </a:xfrm>
              <a:custGeom>
                <a:avLst/>
                <a:gdLst>
                  <a:gd name="T0" fmla="*/ 5 w 30"/>
                  <a:gd name="T1" fmla="*/ 29 h 47"/>
                  <a:gd name="T2" fmla="*/ 22 w 30"/>
                  <a:gd name="T3" fmla="*/ 4 h 47"/>
                  <a:gd name="T4" fmla="*/ 26 w 30"/>
                  <a:gd name="T5" fmla="*/ 18 h 47"/>
                  <a:gd name="T6" fmla="*/ 8 w 30"/>
                  <a:gd name="T7" fmla="*/ 44 h 47"/>
                  <a:gd name="T8" fmla="*/ 5 w 30"/>
                  <a:gd name="T9" fmla="*/ 2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7">
                    <a:moveTo>
                      <a:pt x="5" y="29"/>
                    </a:moveTo>
                    <a:cubicBezTo>
                      <a:pt x="9" y="19"/>
                      <a:pt x="14" y="10"/>
                      <a:pt x="22" y="4"/>
                    </a:cubicBezTo>
                    <a:cubicBezTo>
                      <a:pt x="30" y="0"/>
                      <a:pt x="27" y="14"/>
                      <a:pt x="26" y="18"/>
                    </a:cubicBezTo>
                    <a:cubicBezTo>
                      <a:pt x="23" y="27"/>
                      <a:pt x="18" y="39"/>
                      <a:pt x="8" y="44"/>
                    </a:cubicBezTo>
                    <a:cubicBezTo>
                      <a:pt x="0" y="47"/>
                      <a:pt x="4" y="32"/>
                      <a:pt x="5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Freeform 39"/>
              <p:cNvSpPr/>
              <p:nvPr/>
            </p:nvSpPr>
            <p:spPr bwMode="auto">
              <a:xfrm>
                <a:off x="536627" y="3349070"/>
                <a:ext cx="47954" cy="39562"/>
              </a:xfrm>
              <a:custGeom>
                <a:avLst/>
                <a:gdLst>
                  <a:gd name="T0" fmla="*/ 2 w 63"/>
                  <a:gd name="T1" fmla="*/ 30 h 53"/>
                  <a:gd name="T2" fmla="*/ 35 w 63"/>
                  <a:gd name="T3" fmla="*/ 1 h 53"/>
                  <a:gd name="T4" fmla="*/ 62 w 63"/>
                  <a:gd name="T5" fmla="*/ 21 h 53"/>
                  <a:gd name="T6" fmla="*/ 26 w 63"/>
                  <a:gd name="T7" fmla="*/ 52 h 53"/>
                  <a:gd name="T8" fmla="*/ 2 w 63"/>
                  <a:gd name="T9" fmla="*/ 3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53">
                    <a:moveTo>
                      <a:pt x="2" y="30"/>
                    </a:moveTo>
                    <a:cubicBezTo>
                      <a:pt x="7" y="15"/>
                      <a:pt x="21" y="5"/>
                      <a:pt x="35" y="1"/>
                    </a:cubicBezTo>
                    <a:cubicBezTo>
                      <a:pt x="48" y="0"/>
                      <a:pt x="63" y="6"/>
                      <a:pt x="62" y="21"/>
                    </a:cubicBezTo>
                    <a:cubicBezTo>
                      <a:pt x="59" y="38"/>
                      <a:pt x="42" y="49"/>
                      <a:pt x="26" y="52"/>
                    </a:cubicBezTo>
                    <a:cubicBezTo>
                      <a:pt x="13" y="53"/>
                      <a:pt x="0" y="45"/>
                      <a:pt x="2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Freeform 40"/>
              <p:cNvSpPr/>
              <p:nvPr/>
            </p:nvSpPr>
            <p:spPr bwMode="auto">
              <a:xfrm>
                <a:off x="591774" y="3344275"/>
                <a:ext cx="50352" cy="39562"/>
              </a:xfrm>
              <a:custGeom>
                <a:avLst/>
                <a:gdLst>
                  <a:gd name="T0" fmla="*/ 1 w 67"/>
                  <a:gd name="T1" fmla="*/ 26 h 52"/>
                  <a:gd name="T2" fmla="*/ 35 w 67"/>
                  <a:gd name="T3" fmla="*/ 0 h 52"/>
                  <a:gd name="T4" fmla="*/ 67 w 67"/>
                  <a:gd name="T5" fmla="*/ 23 h 52"/>
                  <a:gd name="T6" fmla="*/ 33 w 67"/>
                  <a:gd name="T7" fmla="*/ 52 h 52"/>
                  <a:gd name="T8" fmla="*/ 1 w 67"/>
                  <a:gd name="T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52">
                    <a:moveTo>
                      <a:pt x="1" y="26"/>
                    </a:moveTo>
                    <a:cubicBezTo>
                      <a:pt x="4" y="10"/>
                      <a:pt x="20" y="1"/>
                      <a:pt x="35" y="0"/>
                    </a:cubicBezTo>
                    <a:cubicBezTo>
                      <a:pt x="49" y="0"/>
                      <a:pt x="65" y="7"/>
                      <a:pt x="67" y="23"/>
                    </a:cubicBezTo>
                    <a:cubicBezTo>
                      <a:pt x="66" y="40"/>
                      <a:pt x="48" y="50"/>
                      <a:pt x="33" y="52"/>
                    </a:cubicBezTo>
                    <a:cubicBezTo>
                      <a:pt x="18" y="52"/>
                      <a:pt x="0" y="43"/>
                      <a:pt x="1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Freeform 41"/>
              <p:cNvSpPr/>
              <p:nvPr/>
            </p:nvSpPr>
            <p:spPr bwMode="auto">
              <a:xfrm>
                <a:off x="646921" y="3344275"/>
                <a:ext cx="44358" cy="38363"/>
              </a:xfrm>
              <a:custGeom>
                <a:avLst/>
                <a:gdLst>
                  <a:gd name="T0" fmla="*/ 0 w 60"/>
                  <a:gd name="T1" fmla="*/ 22 h 50"/>
                  <a:gd name="T2" fmla="*/ 28 w 60"/>
                  <a:gd name="T3" fmla="*/ 1 h 50"/>
                  <a:gd name="T4" fmla="*/ 59 w 60"/>
                  <a:gd name="T5" fmla="*/ 26 h 50"/>
                  <a:gd name="T6" fmla="*/ 33 w 60"/>
                  <a:gd name="T7" fmla="*/ 50 h 50"/>
                  <a:gd name="T8" fmla="*/ 0 w 60"/>
                  <a:gd name="T9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50">
                    <a:moveTo>
                      <a:pt x="0" y="22"/>
                    </a:moveTo>
                    <a:cubicBezTo>
                      <a:pt x="1" y="8"/>
                      <a:pt x="15" y="0"/>
                      <a:pt x="28" y="1"/>
                    </a:cubicBezTo>
                    <a:cubicBezTo>
                      <a:pt x="42" y="2"/>
                      <a:pt x="56" y="11"/>
                      <a:pt x="59" y="26"/>
                    </a:cubicBezTo>
                    <a:cubicBezTo>
                      <a:pt x="60" y="41"/>
                      <a:pt x="46" y="50"/>
                      <a:pt x="33" y="50"/>
                    </a:cubicBezTo>
                    <a:cubicBezTo>
                      <a:pt x="17" y="48"/>
                      <a:pt x="2" y="39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Freeform 42"/>
              <p:cNvSpPr/>
              <p:nvPr/>
            </p:nvSpPr>
            <p:spPr bwMode="auto">
              <a:xfrm>
                <a:off x="693676" y="3351468"/>
                <a:ext cx="40761" cy="38363"/>
              </a:xfrm>
              <a:custGeom>
                <a:avLst/>
                <a:gdLst>
                  <a:gd name="T0" fmla="*/ 2 w 54"/>
                  <a:gd name="T1" fmla="*/ 21 h 51"/>
                  <a:gd name="T2" fmla="*/ 22 w 54"/>
                  <a:gd name="T3" fmla="*/ 1 h 51"/>
                  <a:gd name="T4" fmla="*/ 51 w 54"/>
                  <a:gd name="T5" fmla="*/ 28 h 51"/>
                  <a:gd name="T6" fmla="*/ 33 w 54"/>
                  <a:gd name="T7" fmla="*/ 50 h 51"/>
                  <a:gd name="T8" fmla="*/ 2 w 54"/>
                  <a:gd name="T9" fmla="*/ 2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1">
                    <a:moveTo>
                      <a:pt x="2" y="21"/>
                    </a:moveTo>
                    <a:cubicBezTo>
                      <a:pt x="0" y="8"/>
                      <a:pt x="10" y="0"/>
                      <a:pt x="22" y="1"/>
                    </a:cubicBezTo>
                    <a:cubicBezTo>
                      <a:pt x="36" y="4"/>
                      <a:pt x="47" y="14"/>
                      <a:pt x="51" y="28"/>
                    </a:cubicBezTo>
                    <a:cubicBezTo>
                      <a:pt x="54" y="41"/>
                      <a:pt x="46" y="51"/>
                      <a:pt x="33" y="50"/>
                    </a:cubicBezTo>
                    <a:cubicBezTo>
                      <a:pt x="17" y="47"/>
                      <a:pt x="5" y="36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Freeform 43"/>
              <p:cNvSpPr/>
              <p:nvPr/>
            </p:nvSpPr>
            <p:spPr bwMode="auto">
              <a:xfrm>
                <a:off x="421537" y="3425797"/>
                <a:ext cx="16458" cy="31170"/>
              </a:xfrm>
              <a:custGeom>
                <a:avLst/>
                <a:gdLst>
                  <a:gd name="T0" fmla="*/ 4 w 20"/>
                  <a:gd name="T1" fmla="*/ 24 h 42"/>
                  <a:gd name="T2" fmla="*/ 13 w 20"/>
                  <a:gd name="T3" fmla="*/ 2 h 42"/>
                  <a:gd name="T4" fmla="*/ 16 w 20"/>
                  <a:gd name="T5" fmla="*/ 20 h 42"/>
                  <a:gd name="T6" fmla="*/ 6 w 20"/>
                  <a:gd name="T7" fmla="*/ 42 h 42"/>
                  <a:gd name="T8" fmla="*/ 4 w 20"/>
                  <a:gd name="T9" fmla="*/ 2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2">
                    <a:moveTo>
                      <a:pt x="4" y="24"/>
                    </a:moveTo>
                    <a:cubicBezTo>
                      <a:pt x="5" y="17"/>
                      <a:pt x="7" y="7"/>
                      <a:pt x="13" y="2"/>
                    </a:cubicBezTo>
                    <a:cubicBezTo>
                      <a:pt x="20" y="0"/>
                      <a:pt x="16" y="17"/>
                      <a:pt x="16" y="20"/>
                    </a:cubicBezTo>
                    <a:cubicBezTo>
                      <a:pt x="15" y="26"/>
                      <a:pt x="13" y="40"/>
                      <a:pt x="6" y="42"/>
                    </a:cubicBezTo>
                    <a:cubicBezTo>
                      <a:pt x="0" y="42"/>
                      <a:pt x="3" y="28"/>
                      <a:pt x="4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Freeform 44"/>
              <p:cNvSpPr/>
              <p:nvPr/>
            </p:nvSpPr>
            <p:spPr bwMode="auto">
              <a:xfrm>
                <a:off x="433526" y="3418603"/>
                <a:ext cx="19182" cy="37164"/>
              </a:xfrm>
              <a:custGeom>
                <a:avLst/>
                <a:gdLst>
                  <a:gd name="T0" fmla="*/ 3 w 26"/>
                  <a:gd name="T1" fmla="*/ 28 h 49"/>
                  <a:gd name="T2" fmla="*/ 17 w 26"/>
                  <a:gd name="T3" fmla="*/ 3 h 49"/>
                  <a:gd name="T4" fmla="*/ 23 w 26"/>
                  <a:gd name="T5" fmla="*/ 22 h 49"/>
                  <a:gd name="T6" fmla="*/ 8 w 26"/>
                  <a:gd name="T7" fmla="*/ 49 h 49"/>
                  <a:gd name="T8" fmla="*/ 3 w 26"/>
                  <a:gd name="T9" fmla="*/ 2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9">
                    <a:moveTo>
                      <a:pt x="3" y="28"/>
                    </a:moveTo>
                    <a:cubicBezTo>
                      <a:pt x="5" y="19"/>
                      <a:pt x="8" y="7"/>
                      <a:pt x="17" y="3"/>
                    </a:cubicBezTo>
                    <a:cubicBezTo>
                      <a:pt x="26" y="0"/>
                      <a:pt x="23" y="18"/>
                      <a:pt x="23" y="22"/>
                    </a:cubicBezTo>
                    <a:cubicBezTo>
                      <a:pt x="21" y="31"/>
                      <a:pt x="18" y="46"/>
                      <a:pt x="8" y="49"/>
                    </a:cubicBezTo>
                    <a:cubicBezTo>
                      <a:pt x="0" y="49"/>
                      <a:pt x="2" y="33"/>
                      <a:pt x="3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reeform 45"/>
              <p:cNvSpPr/>
              <p:nvPr/>
            </p:nvSpPr>
            <p:spPr bwMode="auto">
              <a:xfrm>
                <a:off x="642126" y="3392229"/>
                <a:ext cx="46755" cy="45556"/>
              </a:xfrm>
              <a:custGeom>
                <a:avLst/>
                <a:gdLst>
                  <a:gd name="T0" fmla="*/ 0 w 62"/>
                  <a:gd name="T1" fmla="*/ 30 h 61"/>
                  <a:gd name="T2" fmla="*/ 31 w 62"/>
                  <a:gd name="T3" fmla="*/ 0 h 61"/>
                  <a:gd name="T4" fmla="*/ 61 w 62"/>
                  <a:gd name="T5" fmla="*/ 31 h 61"/>
                  <a:gd name="T6" fmla="*/ 32 w 62"/>
                  <a:gd name="T7" fmla="*/ 61 h 61"/>
                  <a:gd name="T8" fmla="*/ 0 w 62"/>
                  <a:gd name="T9" fmla="*/ 3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0" y="30"/>
                    </a:moveTo>
                    <a:cubicBezTo>
                      <a:pt x="1" y="13"/>
                      <a:pt x="14" y="1"/>
                      <a:pt x="31" y="0"/>
                    </a:cubicBezTo>
                    <a:cubicBezTo>
                      <a:pt x="47" y="2"/>
                      <a:pt x="60" y="14"/>
                      <a:pt x="61" y="31"/>
                    </a:cubicBezTo>
                    <a:cubicBezTo>
                      <a:pt x="62" y="47"/>
                      <a:pt x="48" y="60"/>
                      <a:pt x="32" y="61"/>
                    </a:cubicBezTo>
                    <a:cubicBezTo>
                      <a:pt x="15" y="60"/>
                      <a:pt x="1" y="47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Freeform 46"/>
              <p:cNvSpPr/>
              <p:nvPr/>
            </p:nvSpPr>
            <p:spPr bwMode="auto">
              <a:xfrm>
                <a:off x="431128" y="3461762"/>
                <a:ext cx="14386" cy="35966"/>
              </a:xfrm>
              <a:custGeom>
                <a:avLst/>
                <a:gdLst>
                  <a:gd name="T0" fmla="*/ 0 w 20"/>
                  <a:gd name="T1" fmla="*/ 23 h 48"/>
                  <a:gd name="T2" fmla="*/ 10 w 20"/>
                  <a:gd name="T3" fmla="*/ 0 h 48"/>
                  <a:gd name="T4" fmla="*/ 20 w 20"/>
                  <a:gd name="T5" fmla="*/ 24 h 48"/>
                  <a:gd name="T6" fmla="*/ 9 w 20"/>
                  <a:gd name="T7" fmla="*/ 48 h 48"/>
                  <a:gd name="T8" fmla="*/ 0 w 20"/>
                  <a:gd name="T9" fmla="*/ 2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8">
                    <a:moveTo>
                      <a:pt x="0" y="23"/>
                    </a:moveTo>
                    <a:cubicBezTo>
                      <a:pt x="1" y="16"/>
                      <a:pt x="2" y="2"/>
                      <a:pt x="10" y="0"/>
                    </a:cubicBezTo>
                    <a:cubicBezTo>
                      <a:pt x="20" y="0"/>
                      <a:pt x="20" y="18"/>
                      <a:pt x="20" y="24"/>
                    </a:cubicBezTo>
                    <a:cubicBezTo>
                      <a:pt x="19" y="31"/>
                      <a:pt x="18" y="48"/>
                      <a:pt x="9" y="48"/>
                    </a:cubicBezTo>
                    <a:cubicBezTo>
                      <a:pt x="0" y="44"/>
                      <a:pt x="0" y="3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Freeform 47"/>
              <p:cNvSpPr/>
              <p:nvPr/>
            </p:nvSpPr>
            <p:spPr bwMode="auto">
              <a:xfrm>
                <a:off x="450309" y="3459364"/>
                <a:ext cx="23977" cy="41960"/>
              </a:xfrm>
              <a:custGeom>
                <a:avLst/>
                <a:gdLst>
                  <a:gd name="T0" fmla="*/ 0 w 32"/>
                  <a:gd name="T1" fmla="*/ 28 h 56"/>
                  <a:gd name="T2" fmla="*/ 15 w 32"/>
                  <a:gd name="T3" fmla="*/ 0 h 56"/>
                  <a:gd name="T4" fmla="*/ 32 w 32"/>
                  <a:gd name="T5" fmla="*/ 28 h 56"/>
                  <a:gd name="T6" fmla="*/ 14 w 32"/>
                  <a:gd name="T7" fmla="*/ 56 h 56"/>
                  <a:gd name="T8" fmla="*/ 0 w 32"/>
                  <a:gd name="T9" fmla="*/ 2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6">
                    <a:moveTo>
                      <a:pt x="0" y="28"/>
                    </a:moveTo>
                    <a:cubicBezTo>
                      <a:pt x="0" y="18"/>
                      <a:pt x="4" y="2"/>
                      <a:pt x="15" y="0"/>
                    </a:cubicBezTo>
                    <a:cubicBezTo>
                      <a:pt x="29" y="0"/>
                      <a:pt x="31" y="18"/>
                      <a:pt x="32" y="28"/>
                    </a:cubicBezTo>
                    <a:cubicBezTo>
                      <a:pt x="31" y="38"/>
                      <a:pt x="27" y="56"/>
                      <a:pt x="14" y="56"/>
                    </a:cubicBezTo>
                    <a:cubicBezTo>
                      <a:pt x="3" y="53"/>
                      <a:pt x="0" y="3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Freeform 48"/>
              <p:cNvSpPr/>
              <p:nvPr/>
            </p:nvSpPr>
            <p:spPr bwMode="auto">
              <a:xfrm>
                <a:off x="453906" y="3507319"/>
                <a:ext cx="23977" cy="40761"/>
              </a:xfrm>
              <a:custGeom>
                <a:avLst/>
                <a:gdLst>
                  <a:gd name="T0" fmla="*/ 1 w 33"/>
                  <a:gd name="T1" fmla="*/ 23 h 54"/>
                  <a:gd name="T2" fmla="*/ 13 w 33"/>
                  <a:gd name="T3" fmla="*/ 1 h 54"/>
                  <a:gd name="T4" fmla="*/ 33 w 33"/>
                  <a:gd name="T5" fmla="*/ 31 h 54"/>
                  <a:gd name="T6" fmla="*/ 19 w 33"/>
                  <a:gd name="T7" fmla="*/ 51 h 54"/>
                  <a:gd name="T8" fmla="*/ 1 w 33"/>
                  <a:gd name="T9" fmla="*/ 2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54">
                    <a:moveTo>
                      <a:pt x="1" y="23"/>
                    </a:moveTo>
                    <a:cubicBezTo>
                      <a:pt x="0" y="15"/>
                      <a:pt x="2" y="0"/>
                      <a:pt x="13" y="1"/>
                    </a:cubicBezTo>
                    <a:cubicBezTo>
                      <a:pt x="26" y="4"/>
                      <a:pt x="31" y="19"/>
                      <a:pt x="33" y="31"/>
                    </a:cubicBezTo>
                    <a:cubicBezTo>
                      <a:pt x="33" y="39"/>
                      <a:pt x="31" y="54"/>
                      <a:pt x="19" y="51"/>
                    </a:cubicBezTo>
                    <a:cubicBezTo>
                      <a:pt x="8" y="47"/>
                      <a:pt x="2" y="34"/>
                      <a:pt x="1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Freeform 49"/>
              <p:cNvSpPr/>
              <p:nvPr/>
            </p:nvSpPr>
            <p:spPr bwMode="auto">
              <a:xfrm>
                <a:off x="483878" y="3512114"/>
                <a:ext cx="37164" cy="44358"/>
              </a:xfrm>
              <a:custGeom>
                <a:avLst/>
                <a:gdLst>
                  <a:gd name="T0" fmla="*/ 1 w 49"/>
                  <a:gd name="T1" fmla="*/ 26 h 58"/>
                  <a:gd name="T2" fmla="*/ 21 w 49"/>
                  <a:gd name="T3" fmla="*/ 0 h 58"/>
                  <a:gd name="T4" fmla="*/ 48 w 49"/>
                  <a:gd name="T5" fmla="*/ 32 h 58"/>
                  <a:gd name="T6" fmla="*/ 26 w 49"/>
                  <a:gd name="T7" fmla="*/ 56 h 58"/>
                  <a:gd name="T8" fmla="*/ 1 w 49"/>
                  <a:gd name="T9" fmla="*/ 2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58">
                    <a:moveTo>
                      <a:pt x="1" y="26"/>
                    </a:moveTo>
                    <a:cubicBezTo>
                      <a:pt x="0" y="13"/>
                      <a:pt x="7" y="0"/>
                      <a:pt x="21" y="0"/>
                    </a:cubicBezTo>
                    <a:cubicBezTo>
                      <a:pt x="36" y="2"/>
                      <a:pt x="46" y="17"/>
                      <a:pt x="48" y="32"/>
                    </a:cubicBezTo>
                    <a:cubicBezTo>
                      <a:pt x="49" y="45"/>
                      <a:pt x="41" y="58"/>
                      <a:pt x="26" y="56"/>
                    </a:cubicBezTo>
                    <a:cubicBezTo>
                      <a:pt x="12" y="53"/>
                      <a:pt x="3" y="40"/>
                      <a:pt x="1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Freeform 50"/>
              <p:cNvSpPr/>
              <p:nvPr/>
            </p:nvSpPr>
            <p:spPr bwMode="auto">
              <a:xfrm>
                <a:off x="534229" y="3515710"/>
                <a:ext cx="44358" cy="44358"/>
              </a:xfrm>
              <a:custGeom>
                <a:avLst/>
                <a:gdLst>
                  <a:gd name="T0" fmla="*/ 0 w 60"/>
                  <a:gd name="T1" fmla="*/ 29 h 59"/>
                  <a:gd name="T2" fmla="*/ 28 w 60"/>
                  <a:gd name="T3" fmla="*/ 0 h 59"/>
                  <a:gd name="T4" fmla="*/ 60 w 60"/>
                  <a:gd name="T5" fmla="*/ 32 h 59"/>
                  <a:gd name="T6" fmla="*/ 31 w 60"/>
                  <a:gd name="T7" fmla="*/ 59 h 59"/>
                  <a:gd name="T8" fmla="*/ 0 w 60"/>
                  <a:gd name="T9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59">
                    <a:moveTo>
                      <a:pt x="0" y="29"/>
                    </a:moveTo>
                    <a:cubicBezTo>
                      <a:pt x="0" y="13"/>
                      <a:pt x="12" y="1"/>
                      <a:pt x="28" y="0"/>
                    </a:cubicBezTo>
                    <a:cubicBezTo>
                      <a:pt x="45" y="2"/>
                      <a:pt x="59" y="15"/>
                      <a:pt x="60" y="32"/>
                    </a:cubicBezTo>
                    <a:cubicBezTo>
                      <a:pt x="60" y="48"/>
                      <a:pt x="47" y="59"/>
                      <a:pt x="31" y="59"/>
                    </a:cubicBezTo>
                    <a:cubicBezTo>
                      <a:pt x="15" y="57"/>
                      <a:pt x="3" y="45"/>
                      <a:pt x="0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63" name="图片 62" descr="屏幕快照 2016-05-19 下午4.03.17.png"/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0031" y1="77396" x2="80031" y2="77396"/>
                        <a14:foregroundMark x1="76599" y1="90909" x2="76599" y2="90909"/>
                        <a14:foregroundMark x1="79251" y1="80344" x2="79251" y2="80344"/>
                        <a14:foregroundMark x1="15445" y1="31941" x2="15445" y2="31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11"/>
          <a:stretch>
            <a:fillRect/>
          </a:stretch>
        </p:blipFill>
        <p:spPr>
          <a:xfrm>
            <a:off x="8228707" y="1465943"/>
            <a:ext cx="3623563" cy="22153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3" t="49140" r="8409" b="5379"/>
          <a:stretch>
            <a:fillRect/>
          </a:stretch>
        </p:blipFill>
        <p:spPr>
          <a:xfrm>
            <a:off x="0" y="4306003"/>
            <a:ext cx="12229962" cy="25519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1221214"/>
            <a:ext cx="10515600" cy="1325563"/>
          </a:xfrm>
        </p:spPr>
        <p:txBody>
          <a:bodyPr>
            <a:noAutofit/>
          </a:bodyPr>
          <a:lstStyle>
            <a:lvl1pPr algn="ctr">
              <a:defRPr sz="7200" b="1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dirty="0"/>
              <a:t>协同发展 共建共赢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F787-6BE7-4A98-9F6D-ACB2E669D2BB}" type="datetime1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节标题">
    <p:bg>
      <p:bgPr>
        <a:gradFill flip="none" rotWithShape="1">
          <a:gsLst>
            <a:gs pos="5000">
              <a:schemeClr val="accent3">
                <a:lumMod val="0"/>
                <a:lumOff val="100000"/>
              </a:schemeClr>
            </a:gs>
            <a:gs pos="34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352375" y="1869950"/>
            <a:ext cx="6543891" cy="1325563"/>
          </a:xfrm>
        </p:spPr>
        <p:txBody>
          <a:bodyPr/>
          <a:lstStyle>
            <a:lvl1pPr>
              <a:defRPr sz="3200" b="1">
                <a:solidFill>
                  <a:srgbClr val="DE001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defTabSz="914400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中国教育和科研计算机网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CERNET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63" name="图片 62" descr="屏幕快照 2016-05-19 下午4.03.17.png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0031" y1="77396" x2="80031" y2="77396"/>
                        <a14:foregroundMark x1="76599" y1="90909" x2="76599" y2="90909"/>
                        <a14:foregroundMark x1="79251" y1="80344" x2="79251" y2="80344"/>
                        <a14:foregroundMark x1="15445" y1="31941" x2="15445" y2="31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11"/>
          <a:stretch>
            <a:fillRect/>
          </a:stretch>
        </p:blipFill>
        <p:spPr>
          <a:xfrm>
            <a:off x="7497733" y="1465943"/>
            <a:ext cx="4354538" cy="26623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" t="44061" r="908" b="1215"/>
          <a:stretch>
            <a:fillRect/>
          </a:stretch>
        </p:blipFill>
        <p:spPr>
          <a:xfrm>
            <a:off x="0" y="4467625"/>
            <a:ext cx="12202512" cy="2396019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05" y="157591"/>
            <a:ext cx="1242314" cy="783703"/>
          </a:xfrm>
          <a:prstGeom prst="rect">
            <a:avLst/>
          </a:prstGeom>
        </p:spPr>
      </p:pic>
      <p:pic>
        <p:nvPicPr>
          <p:cNvPr id="6" name="图片 5" descr="屏幕快照 2016-05-19 下午4.03.17.png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0031" y1="77396" x2="80031" y2="77396"/>
                        <a14:foregroundMark x1="76599" y1="90909" x2="76599" y2="90909"/>
                        <a14:foregroundMark x1="79251" y1="80344" x2="79251" y2="80344"/>
                        <a14:foregroundMark x1="15445" y1="31941" x2="15445" y2="31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11"/>
          <a:stretch>
            <a:fillRect/>
          </a:stretch>
        </p:blipFill>
        <p:spPr>
          <a:xfrm>
            <a:off x="7497733" y="1465943"/>
            <a:ext cx="4354538" cy="26623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" t="44061" r="908" b="1215"/>
          <a:stretch>
            <a:fillRect/>
          </a:stretch>
        </p:blipFill>
        <p:spPr>
          <a:xfrm>
            <a:off x="0" y="4467625"/>
            <a:ext cx="12202512" cy="23960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05" y="157591"/>
            <a:ext cx="1242314" cy="7837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0695" y="4333461"/>
            <a:ext cx="4777409" cy="66592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DE001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en-US" dirty="0"/>
              <a:t>公司介绍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0695" y="4333461"/>
            <a:ext cx="4777409" cy="665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4000" b="1" dirty="0" smtClean="0">
                <a:solidFill>
                  <a:srgbClr val="DE001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2.</a:t>
            </a:r>
            <a:r>
              <a:rPr lang="zh-CN" altLang="en-US" dirty="0"/>
              <a:t>公司介绍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0695" y="4333461"/>
            <a:ext cx="4777409" cy="665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4000" b="1" dirty="0" smtClean="0">
                <a:solidFill>
                  <a:srgbClr val="DE001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3.</a:t>
            </a:r>
            <a:r>
              <a:rPr lang="zh-CN" altLang="en-US" dirty="0"/>
              <a:t>公司使命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430695" y="4333461"/>
            <a:ext cx="4777409" cy="665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4000" b="1" dirty="0" smtClean="0">
                <a:solidFill>
                  <a:srgbClr val="DE001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4.</a:t>
            </a:r>
            <a:r>
              <a:rPr lang="zh-CN" altLang="en-US" dirty="0"/>
              <a:t>公司使命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" r="-1" b="10326"/>
          <a:stretch>
            <a:fillRect/>
          </a:stretch>
        </p:blipFill>
        <p:spPr>
          <a:xfrm>
            <a:off x="-25139" y="0"/>
            <a:ext cx="12217139" cy="68627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0695" y="4333461"/>
            <a:ext cx="4777409" cy="66592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4000" b="1" dirty="0" smtClean="0">
                <a:solidFill>
                  <a:srgbClr val="DE001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5.</a:t>
            </a:r>
            <a:r>
              <a:rPr lang="zh-CN" altLang="en-US" dirty="0"/>
              <a:t>资质与荣誉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410140" y="6488668"/>
            <a:ext cx="137172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35" dirty="0">
                <a:solidFill>
                  <a:prstClr val="white">
                    <a:lumMod val="50000"/>
                  </a:prstClr>
                </a:solidFill>
                <a:ea typeface="宋体" panose="02010600030101010101" pitchFamily="2" charset="-122"/>
              </a:rPr>
              <a:t>www.cernet.com</a:t>
            </a:r>
            <a:endParaRPr lang="zh-CN" altLang="en-US" sz="1335" dirty="0">
              <a:solidFill>
                <a:prstClr val="white">
                  <a:lumMod val="50000"/>
                </a:prstClr>
              </a:solidFill>
              <a:ea typeface="宋体" panose="0201060003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19873" y="6515557"/>
            <a:ext cx="1151068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342997"/>
            <a:ext cx="379307" cy="494859"/>
          </a:xfrm>
          <a:prstGeom prst="rect">
            <a:avLst/>
          </a:prstGeom>
          <a:solidFill>
            <a:srgbClr val="DE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91" name="Title 1"/>
          <p:cNvSpPr>
            <a:spLocks noGrp="1"/>
          </p:cNvSpPr>
          <p:nvPr>
            <p:ph type="title"/>
          </p:nvPr>
        </p:nvSpPr>
        <p:spPr>
          <a:xfrm>
            <a:off x="412072" y="356248"/>
            <a:ext cx="5145349" cy="50488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DE001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452668" y="1704744"/>
            <a:ext cx="11205932" cy="461985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412" y="222267"/>
            <a:ext cx="1345060" cy="8485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94B0-961E-4538-9110-665CEE949B6E}" type="datetime1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7C18-1DE6-4A9F-96C8-637D3A450B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" t="44061" r="908" b="1215"/>
          <a:stretch>
            <a:fillRect/>
          </a:stretch>
        </p:blipFill>
        <p:spPr>
          <a:xfrm>
            <a:off x="0" y="4467625"/>
            <a:ext cx="12202512" cy="239601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BFF5-1D40-4586-8277-7030F84B3CEA}" type="datetime1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7C18-1DE6-4A9F-96C8-637D3A450B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99C2A-A70B-4CCD-B0F9-AC6EB8CB7B2C}" type="datetime1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7C18-1DE6-4A9F-96C8-637D3A450B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640AB-AD98-44C9-B913-A44CDCD2A076}" type="datetime1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7C18-1DE6-4A9F-96C8-637D3A450B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E7190-E114-4712-8F21-FD50838FDA6C}" type="datetime1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7C18-1DE6-4A9F-96C8-637D3A450B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38285-0B14-430E-99BB-1AD4D7AB6223}" type="datetime1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7C18-1DE6-4A9F-96C8-637D3A450B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2FFB-CEB4-430F-9E89-53803DE3529C}" type="datetime1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7C18-1DE6-4A9F-96C8-637D3A450B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2C45-FB08-4226-B8EB-BB5100C58C15}" type="datetime1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7C18-1DE6-4A9F-96C8-637D3A450B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9C1C-A4DC-49BC-A389-A38851A62CAE}" type="datetime1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7C18-1DE6-4A9F-96C8-637D3A450B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97F3D-928E-4D9F-81BA-A9505E35290F}" type="datetime1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7C18-1DE6-4A9F-96C8-637D3A450B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CF2E9-3750-45AB-883C-3E71DFE5253D}" type="datetime1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7C18-1DE6-4A9F-96C8-637D3A450B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5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0695" y="4333461"/>
            <a:ext cx="4777409" cy="66592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3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/>
              <a:t>1.</a:t>
            </a:r>
            <a:r>
              <a:rPr lang="zh-CN" altLang="en-US"/>
              <a:t>公司介绍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0695" y="4333461"/>
            <a:ext cx="4777409" cy="66592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3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/>
              <a:t>2.</a:t>
            </a:r>
            <a:r>
              <a:rPr lang="zh-CN" altLang="en-US"/>
              <a:t>公司使命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0695" y="4333461"/>
            <a:ext cx="4777409" cy="66592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3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/>
              <a:t>3.</a:t>
            </a:r>
            <a:r>
              <a:rPr lang="zh-CN" altLang="en-US"/>
              <a:t>优势资源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0695" y="4333461"/>
            <a:ext cx="4777409" cy="66592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3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/>
              <a:t>4.</a:t>
            </a:r>
            <a:r>
              <a:rPr lang="zh-CN" altLang="en-US"/>
              <a:t>四大业务介绍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" r="-1" b="10326"/>
          <a:stretch>
            <a:fillRect/>
          </a:stretch>
        </p:blipFill>
        <p:spPr>
          <a:xfrm>
            <a:off x="-25139" y="0"/>
            <a:ext cx="12217139" cy="68627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0695" y="4333461"/>
            <a:ext cx="4777409" cy="66592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3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/>
              <a:t>5.</a:t>
            </a:r>
            <a:r>
              <a:rPr lang="zh-CN" altLang="en-US"/>
              <a:t>资质与荣誉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8653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0695" y="4333461"/>
            <a:ext cx="4777409" cy="66592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3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/>
              <a:t>6.</a:t>
            </a:r>
            <a:r>
              <a:rPr lang="zh-CN" altLang="en-US"/>
              <a:t>文化与战略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5410140" y="6488668"/>
            <a:ext cx="137172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35" dirty="0">
                <a:solidFill>
                  <a:prstClr val="white">
                    <a:lumMod val="50000"/>
                  </a:prstClr>
                </a:solidFill>
                <a:ea typeface="宋体" panose="02010600030101010101" pitchFamily="2" charset="-122"/>
              </a:rPr>
              <a:t>www.cernet.com</a:t>
            </a:r>
            <a:endParaRPr lang="zh-CN" altLang="en-US" sz="1335" dirty="0">
              <a:solidFill>
                <a:prstClr val="white">
                  <a:lumMod val="50000"/>
                </a:prstClr>
              </a:solidFill>
              <a:ea typeface="宋体" panose="02010600030101010101" pitchFamily="2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319873" y="6515557"/>
            <a:ext cx="1151068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 userDrawn="1"/>
        </p:nvSpPr>
        <p:spPr>
          <a:xfrm>
            <a:off x="0" y="342997"/>
            <a:ext cx="379307" cy="494859"/>
          </a:xfrm>
          <a:prstGeom prst="rect">
            <a:avLst/>
          </a:prstGeom>
          <a:solidFill>
            <a:srgbClr val="349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64" name="Group 47"/>
          <p:cNvGrpSpPr/>
          <p:nvPr userDrawn="1"/>
        </p:nvGrpSpPr>
        <p:grpSpPr>
          <a:xfrm>
            <a:off x="10811521" y="1012597"/>
            <a:ext cx="1217324" cy="113531"/>
            <a:chOff x="1948342" y="5767817"/>
            <a:chExt cx="2434648" cy="227062"/>
          </a:xfrm>
          <a:solidFill>
            <a:schemeClr val="bg1">
              <a:lumMod val="75000"/>
            </a:schemeClr>
          </a:solidFill>
        </p:grpSpPr>
        <p:grpSp>
          <p:nvGrpSpPr>
            <p:cNvPr id="65" name="Group 48"/>
            <p:cNvGrpSpPr/>
            <p:nvPr/>
          </p:nvGrpSpPr>
          <p:grpSpPr>
            <a:xfrm>
              <a:off x="1948342" y="5922203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79" name="Oval 62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Oval 63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Oval 64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Oval 65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Oval 66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Oval 67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Oval 68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Oval 69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Oval 70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Oval 71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Oval 72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Oval 73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Group 49"/>
            <p:cNvGrpSpPr/>
            <p:nvPr/>
          </p:nvGrpSpPr>
          <p:grpSpPr>
            <a:xfrm>
              <a:off x="1948342" y="5767817"/>
              <a:ext cx="2434648" cy="72676"/>
              <a:chOff x="1878897" y="12847070"/>
              <a:chExt cx="2434648" cy="72676"/>
            </a:xfrm>
            <a:grpFill/>
          </p:grpSpPr>
          <p:sp>
            <p:nvSpPr>
              <p:cNvPr id="67" name="Oval 50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Oval 51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Oval 52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Oval 53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Oval 54"/>
              <p:cNvSpPr>
                <a:spLocks noChangeAspect="1"/>
              </p:cNvSpPr>
              <p:nvPr/>
            </p:nvSpPr>
            <p:spPr>
              <a:xfrm rot="18861538">
                <a:off x="2740948" y="12850198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Oval 55"/>
              <p:cNvSpPr>
                <a:spLocks noChangeAspect="1"/>
              </p:cNvSpPr>
              <p:nvPr/>
            </p:nvSpPr>
            <p:spPr>
              <a:xfrm rot="18861538">
                <a:off x="2956461" y="12855738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Oval 56"/>
              <p:cNvSpPr>
                <a:spLocks noChangeAspect="1"/>
              </p:cNvSpPr>
              <p:nvPr/>
            </p:nvSpPr>
            <p:spPr>
              <a:xfrm rot="18861538">
                <a:off x="3171973" y="12853326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Oval 57"/>
              <p:cNvSpPr>
                <a:spLocks noChangeAspect="1"/>
              </p:cNvSpPr>
              <p:nvPr/>
            </p:nvSpPr>
            <p:spPr>
              <a:xfrm rot="18861538">
                <a:off x="3387486" y="12850915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Oval 58"/>
              <p:cNvSpPr>
                <a:spLocks noChangeAspect="1"/>
              </p:cNvSpPr>
              <p:nvPr/>
            </p:nvSpPr>
            <p:spPr>
              <a:xfrm rot="18861538">
                <a:off x="3602999" y="12848504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Oval 59"/>
              <p:cNvSpPr>
                <a:spLocks noChangeAspect="1"/>
              </p:cNvSpPr>
              <p:nvPr/>
            </p:nvSpPr>
            <p:spPr>
              <a:xfrm rot="18861538">
                <a:off x="3818511" y="12854043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Oval 60"/>
              <p:cNvSpPr>
                <a:spLocks noChangeAspect="1"/>
              </p:cNvSpPr>
              <p:nvPr/>
            </p:nvSpPr>
            <p:spPr>
              <a:xfrm rot="18861538">
                <a:off x="4034024" y="12851632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Oval 61"/>
              <p:cNvSpPr>
                <a:spLocks noChangeAspect="1"/>
              </p:cNvSpPr>
              <p:nvPr/>
            </p:nvSpPr>
            <p:spPr>
              <a:xfrm rot="18861538">
                <a:off x="4249537" y="12849221"/>
                <a:ext cx="64008" cy="64008"/>
              </a:xfrm>
              <a:prstGeom prst="ellipse">
                <a:avLst/>
              </a:prstGeom>
              <a:grp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endParaRPr lang="en-US" sz="675" kern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49" name="Group 4"/>
          <p:cNvGrpSpPr>
            <a:grpSpLocks noChangeAspect="1"/>
          </p:cNvGrpSpPr>
          <p:nvPr userDrawn="1"/>
        </p:nvGrpSpPr>
        <p:grpSpPr bwMode="auto">
          <a:xfrm>
            <a:off x="10606440" y="515946"/>
            <a:ext cx="1429032" cy="377239"/>
            <a:chOff x="254" y="2177"/>
            <a:chExt cx="894" cy="236"/>
          </a:xfrm>
        </p:grpSpPr>
        <p:sp>
          <p:nvSpPr>
            <p:cNvPr id="150" name="Freeform 5"/>
            <p:cNvSpPr/>
            <p:nvPr/>
          </p:nvSpPr>
          <p:spPr bwMode="auto">
            <a:xfrm>
              <a:off x="344" y="2189"/>
              <a:ext cx="27" cy="15"/>
            </a:xfrm>
            <a:custGeom>
              <a:avLst/>
              <a:gdLst>
                <a:gd name="T0" fmla="*/ 5 w 43"/>
                <a:gd name="T1" fmla="*/ 17 h 23"/>
                <a:gd name="T2" fmla="*/ 27 w 43"/>
                <a:gd name="T3" fmla="*/ 4 h 23"/>
                <a:gd name="T4" fmla="*/ 40 w 43"/>
                <a:gd name="T5" fmla="*/ 5 h 23"/>
                <a:gd name="T6" fmla="*/ 16 w 43"/>
                <a:gd name="T7" fmla="*/ 19 h 23"/>
                <a:gd name="T8" fmla="*/ 5 w 43"/>
                <a:gd name="T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3">
                  <a:moveTo>
                    <a:pt x="5" y="17"/>
                  </a:moveTo>
                  <a:cubicBezTo>
                    <a:pt x="11" y="11"/>
                    <a:pt x="19" y="7"/>
                    <a:pt x="27" y="4"/>
                  </a:cubicBezTo>
                  <a:cubicBezTo>
                    <a:pt x="29" y="4"/>
                    <a:pt x="43" y="0"/>
                    <a:pt x="40" y="5"/>
                  </a:cubicBezTo>
                  <a:cubicBezTo>
                    <a:pt x="34" y="13"/>
                    <a:pt x="24" y="16"/>
                    <a:pt x="16" y="19"/>
                  </a:cubicBezTo>
                  <a:cubicBezTo>
                    <a:pt x="14" y="20"/>
                    <a:pt x="0" y="23"/>
                    <a:pt x="5" y="17"/>
                  </a:cubicBez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1" name="Freeform 6"/>
            <p:cNvSpPr/>
            <p:nvPr/>
          </p:nvSpPr>
          <p:spPr bwMode="auto">
            <a:xfrm>
              <a:off x="372" y="2182"/>
              <a:ext cx="27" cy="14"/>
            </a:xfrm>
            <a:custGeom>
              <a:avLst/>
              <a:gdLst>
                <a:gd name="T0" fmla="*/ 3 w 43"/>
                <a:gd name="T1" fmla="*/ 14 h 21"/>
                <a:gd name="T2" fmla="*/ 25 w 43"/>
                <a:gd name="T3" fmla="*/ 4 h 21"/>
                <a:gd name="T4" fmla="*/ 43 w 43"/>
                <a:gd name="T5" fmla="*/ 6 h 21"/>
                <a:gd name="T6" fmla="*/ 19 w 43"/>
                <a:gd name="T7" fmla="*/ 17 h 21"/>
                <a:gd name="T8" fmla="*/ 3 w 43"/>
                <a:gd name="T9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">
                  <a:moveTo>
                    <a:pt x="3" y="14"/>
                  </a:moveTo>
                  <a:cubicBezTo>
                    <a:pt x="8" y="8"/>
                    <a:pt x="17" y="6"/>
                    <a:pt x="25" y="4"/>
                  </a:cubicBezTo>
                  <a:cubicBezTo>
                    <a:pt x="29" y="3"/>
                    <a:pt x="43" y="0"/>
                    <a:pt x="43" y="6"/>
                  </a:cubicBezTo>
                  <a:cubicBezTo>
                    <a:pt x="39" y="14"/>
                    <a:pt x="26" y="16"/>
                    <a:pt x="19" y="17"/>
                  </a:cubicBezTo>
                  <a:cubicBezTo>
                    <a:pt x="16" y="18"/>
                    <a:pt x="0" y="21"/>
                    <a:pt x="3" y="14"/>
                  </a:cubicBez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2" name="Freeform 7"/>
            <p:cNvSpPr/>
            <p:nvPr/>
          </p:nvSpPr>
          <p:spPr bwMode="auto">
            <a:xfrm>
              <a:off x="404" y="2180"/>
              <a:ext cx="26" cy="10"/>
            </a:xfrm>
            <a:custGeom>
              <a:avLst/>
              <a:gdLst>
                <a:gd name="T0" fmla="*/ 0 w 42"/>
                <a:gd name="T1" fmla="*/ 9 h 16"/>
                <a:gd name="T2" fmla="*/ 21 w 42"/>
                <a:gd name="T3" fmla="*/ 2 h 16"/>
                <a:gd name="T4" fmla="*/ 42 w 42"/>
                <a:gd name="T5" fmla="*/ 6 h 16"/>
                <a:gd name="T6" fmla="*/ 21 w 42"/>
                <a:gd name="T7" fmla="*/ 14 h 16"/>
                <a:gd name="T8" fmla="*/ 0 w 42"/>
                <a:gd name="T9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6">
                  <a:moveTo>
                    <a:pt x="0" y="9"/>
                  </a:moveTo>
                  <a:cubicBezTo>
                    <a:pt x="3" y="2"/>
                    <a:pt x="15" y="2"/>
                    <a:pt x="21" y="2"/>
                  </a:cubicBezTo>
                  <a:cubicBezTo>
                    <a:pt x="27" y="1"/>
                    <a:pt x="39" y="0"/>
                    <a:pt x="42" y="6"/>
                  </a:cubicBezTo>
                  <a:cubicBezTo>
                    <a:pt x="42" y="13"/>
                    <a:pt x="26" y="14"/>
                    <a:pt x="21" y="14"/>
                  </a:cubicBezTo>
                  <a:cubicBezTo>
                    <a:pt x="17" y="14"/>
                    <a:pt x="0" y="16"/>
                    <a:pt x="0" y="9"/>
                  </a:cubicBez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3" name="Freeform 8"/>
            <p:cNvSpPr/>
            <p:nvPr/>
          </p:nvSpPr>
          <p:spPr bwMode="auto">
            <a:xfrm>
              <a:off x="311" y="2211"/>
              <a:ext cx="24" cy="19"/>
            </a:xfrm>
            <a:custGeom>
              <a:avLst/>
              <a:gdLst>
                <a:gd name="T0" fmla="*/ 4 w 39"/>
                <a:gd name="T1" fmla="*/ 22 h 30"/>
                <a:gd name="T2" fmla="*/ 26 w 39"/>
                <a:gd name="T3" fmla="*/ 4 h 30"/>
                <a:gd name="T4" fmla="*/ 35 w 39"/>
                <a:gd name="T5" fmla="*/ 7 h 30"/>
                <a:gd name="T6" fmla="*/ 10 w 39"/>
                <a:gd name="T7" fmla="*/ 27 h 30"/>
                <a:gd name="T8" fmla="*/ 4 w 39"/>
                <a:gd name="T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0">
                  <a:moveTo>
                    <a:pt x="4" y="22"/>
                  </a:moveTo>
                  <a:cubicBezTo>
                    <a:pt x="10" y="14"/>
                    <a:pt x="18" y="8"/>
                    <a:pt x="26" y="4"/>
                  </a:cubicBezTo>
                  <a:cubicBezTo>
                    <a:pt x="31" y="2"/>
                    <a:pt x="39" y="0"/>
                    <a:pt x="35" y="7"/>
                  </a:cubicBezTo>
                  <a:cubicBezTo>
                    <a:pt x="29" y="16"/>
                    <a:pt x="20" y="22"/>
                    <a:pt x="10" y="27"/>
                  </a:cubicBezTo>
                  <a:cubicBezTo>
                    <a:pt x="5" y="30"/>
                    <a:pt x="0" y="28"/>
                    <a:pt x="4" y="22"/>
                  </a:cubicBez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4" name="Freeform 9"/>
            <p:cNvSpPr/>
            <p:nvPr/>
          </p:nvSpPr>
          <p:spPr bwMode="auto">
            <a:xfrm>
              <a:off x="334" y="2201"/>
              <a:ext cx="29" cy="19"/>
            </a:xfrm>
            <a:custGeom>
              <a:avLst/>
              <a:gdLst>
                <a:gd name="T0" fmla="*/ 5 w 47"/>
                <a:gd name="T1" fmla="*/ 21 h 30"/>
                <a:gd name="T2" fmla="*/ 30 w 47"/>
                <a:gd name="T3" fmla="*/ 4 h 30"/>
                <a:gd name="T4" fmla="*/ 44 w 47"/>
                <a:gd name="T5" fmla="*/ 8 h 30"/>
                <a:gd name="T6" fmla="*/ 17 w 47"/>
                <a:gd name="T7" fmla="*/ 27 h 30"/>
                <a:gd name="T8" fmla="*/ 5 w 47"/>
                <a:gd name="T9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0">
                  <a:moveTo>
                    <a:pt x="5" y="21"/>
                  </a:moveTo>
                  <a:cubicBezTo>
                    <a:pt x="11" y="13"/>
                    <a:pt x="20" y="8"/>
                    <a:pt x="30" y="4"/>
                  </a:cubicBezTo>
                  <a:cubicBezTo>
                    <a:pt x="34" y="3"/>
                    <a:pt x="47" y="0"/>
                    <a:pt x="44" y="8"/>
                  </a:cubicBezTo>
                  <a:cubicBezTo>
                    <a:pt x="38" y="17"/>
                    <a:pt x="27" y="23"/>
                    <a:pt x="17" y="27"/>
                  </a:cubicBezTo>
                  <a:cubicBezTo>
                    <a:pt x="12" y="28"/>
                    <a:pt x="0" y="30"/>
                    <a:pt x="5" y="21"/>
                  </a:cubicBez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5" name="Freeform 10"/>
            <p:cNvSpPr/>
            <p:nvPr/>
          </p:nvSpPr>
          <p:spPr bwMode="auto">
            <a:xfrm>
              <a:off x="365" y="2193"/>
              <a:ext cx="31" cy="17"/>
            </a:xfrm>
            <a:custGeom>
              <a:avLst/>
              <a:gdLst>
                <a:gd name="T0" fmla="*/ 3 w 50"/>
                <a:gd name="T1" fmla="*/ 18 h 27"/>
                <a:gd name="T2" fmla="*/ 30 w 50"/>
                <a:gd name="T3" fmla="*/ 3 h 27"/>
                <a:gd name="T4" fmla="*/ 50 w 50"/>
                <a:gd name="T5" fmla="*/ 8 h 27"/>
                <a:gd name="T6" fmla="*/ 22 w 50"/>
                <a:gd name="T7" fmla="*/ 24 h 27"/>
                <a:gd name="T8" fmla="*/ 3 w 50"/>
                <a:gd name="T9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3" y="18"/>
                  </a:moveTo>
                  <a:cubicBezTo>
                    <a:pt x="9" y="9"/>
                    <a:pt x="20" y="5"/>
                    <a:pt x="30" y="3"/>
                  </a:cubicBezTo>
                  <a:cubicBezTo>
                    <a:pt x="35" y="2"/>
                    <a:pt x="50" y="0"/>
                    <a:pt x="50" y="8"/>
                  </a:cubicBezTo>
                  <a:cubicBezTo>
                    <a:pt x="46" y="19"/>
                    <a:pt x="31" y="22"/>
                    <a:pt x="22" y="24"/>
                  </a:cubicBezTo>
                  <a:cubicBezTo>
                    <a:pt x="17" y="25"/>
                    <a:pt x="0" y="27"/>
                    <a:pt x="3" y="18"/>
                  </a:cubicBez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6" name="Freeform 11"/>
            <p:cNvSpPr/>
            <p:nvPr/>
          </p:nvSpPr>
          <p:spPr bwMode="auto">
            <a:xfrm>
              <a:off x="402" y="2190"/>
              <a:ext cx="31" cy="14"/>
            </a:xfrm>
            <a:custGeom>
              <a:avLst/>
              <a:gdLst>
                <a:gd name="T0" fmla="*/ 0 w 50"/>
                <a:gd name="T1" fmla="*/ 12 h 22"/>
                <a:gd name="T2" fmla="*/ 25 w 50"/>
                <a:gd name="T3" fmla="*/ 1 h 22"/>
                <a:gd name="T4" fmla="*/ 50 w 50"/>
                <a:gd name="T5" fmla="*/ 9 h 22"/>
                <a:gd name="T6" fmla="*/ 25 w 50"/>
                <a:gd name="T7" fmla="*/ 22 h 22"/>
                <a:gd name="T8" fmla="*/ 0 w 50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2">
                  <a:moveTo>
                    <a:pt x="0" y="12"/>
                  </a:moveTo>
                  <a:cubicBezTo>
                    <a:pt x="3" y="3"/>
                    <a:pt x="17" y="1"/>
                    <a:pt x="25" y="1"/>
                  </a:cubicBezTo>
                  <a:cubicBezTo>
                    <a:pt x="33" y="0"/>
                    <a:pt x="47" y="0"/>
                    <a:pt x="50" y="9"/>
                  </a:cubicBezTo>
                  <a:cubicBezTo>
                    <a:pt x="50" y="19"/>
                    <a:pt x="32" y="21"/>
                    <a:pt x="25" y="22"/>
                  </a:cubicBezTo>
                  <a:cubicBezTo>
                    <a:pt x="18" y="22"/>
                    <a:pt x="0" y="22"/>
                    <a:pt x="0" y="12"/>
                  </a:cubicBez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7" name="Freeform 12"/>
            <p:cNvSpPr/>
            <p:nvPr/>
          </p:nvSpPr>
          <p:spPr bwMode="auto">
            <a:xfrm>
              <a:off x="299" y="2230"/>
              <a:ext cx="24" cy="25"/>
            </a:xfrm>
            <a:custGeom>
              <a:avLst/>
              <a:gdLst>
                <a:gd name="T0" fmla="*/ 3 w 37"/>
                <a:gd name="T1" fmla="*/ 26 h 40"/>
                <a:gd name="T2" fmla="*/ 26 w 37"/>
                <a:gd name="T3" fmla="*/ 3 h 40"/>
                <a:gd name="T4" fmla="*/ 34 w 37"/>
                <a:gd name="T5" fmla="*/ 11 h 40"/>
                <a:gd name="T6" fmla="*/ 9 w 37"/>
                <a:gd name="T7" fmla="*/ 37 h 40"/>
                <a:gd name="T8" fmla="*/ 3 w 37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0">
                  <a:moveTo>
                    <a:pt x="3" y="26"/>
                  </a:moveTo>
                  <a:cubicBezTo>
                    <a:pt x="8" y="16"/>
                    <a:pt x="16" y="8"/>
                    <a:pt x="26" y="3"/>
                  </a:cubicBezTo>
                  <a:cubicBezTo>
                    <a:pt x="33" y="0"/>
                    <a:pt x="37" y="4"/>
                    <a:pt x="34" y="11"/>
                  </a:cubicBezTo>
                  <a:cubicBezTo>
                    <a:pt x="29" y="22"/>
                    <a:pt x="20" y="31"/>
                    <a:pt x="9" y="37"/>
                  </a:cubicBezTo>
                  <a:cubicBezTo>
                    <a:pt x="1" y="40"/>
                    <a:pt x="0" y="32"/>
                    <a:pt x="3" y="26"/>
                  </a:cubicBez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8" name="Freeform 13"/>
            <p:cNvSpPr/>
            <p:nvPr/>
          </p:nvSpPr>
          <p:spPr bwMode="auto">
            <a:xfrm>
              <a:off x="323" y="2219"/>
              <a:ext cx="32" cy="25"/>
            </a:xfrm>
            <a:custGeom>
              <a:avLst/>
              <a:gdLst>
                <a:gd name="T0" fmla="*/ 4 w 50"/>
                <a:gd name="T1" fmla="*/ 25 h 39"/>
                <a:gd name="T2" fmla="*/ 31 w 50"/>
                <a:gd name="T3" fmla="*/ 2 h 39"/>
                <a:gd name="T4" fmla="*/ 47 w 50"/>
                <a:gd name="T5" fmla="*/ 11 h 39"/>
                <a:gd name="T6" fmla="*/ 17 w 50"/>
                <a:gd name="T7" fmla="*/ 37 h 39"/>
                <a:gd name="T8" fmla="*/ 4 w 50"/>
                <a:gd name="T9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9">
                  <a:moveTo>
                    <a:pt x="4" y="25"/>
                  </a:moveTo>
                  <a:cubicBezTo>
                    <a:pt x="9" y="14"/>
                    <a:pt x="20" y="7"/>
                    <a:pt x="31" y="2"/>
                  </a:cubicBezTo>
                  <a:cubicBezTo>
                    <a:pt x="39" y="0"/>
                    <a:pt x="50" y="1"/>
                    <a:pt x="47" y="11"/>
                  </a:cubicBezTo>
                  <a:cubicBezTo>
                    <a:pt x="41" y="24"/>
                    <a:pt x="29" y="32"/>
                    <a:pt x="17" y="37"/>
                  </a:cubicBezTo>
                  <a:cubicBezTo>
                    <a:pt x="8" y="39"/>
                    <a:pt x="0" y="35"/>
                    <a:pt x="4" y="25"/>
                  </a:cubicBez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9" name="Freeform 14"/>
            <p:cNvSpPr/>
            <p:nvPr/>
          </p:nvSpPr>
          <p:spPr bwMode="auto">
            <a:xfrm>
              <a:off x="288" y="2254"/>
              <a:ext cx="23" cy="32"/>
            </a:xfrm>
            <a:custGeom>
              <a:avLst/>
              <a:gdLst>
                <a:gd name="T0" fmla="*/ 2 w 36"/>
                <a:gd name="T1" fmla="*/ 31 h 51"/>
                <a:gd name="T2" fmla="*/ 25 w 36"/>
                <a:gd name="T3" fmla="*/ 4 h 51"/>
                <a:gd name="T4" fmla="*/ 34 w 36"/>
                <a:gd name="T5" fmla="*/ 19 h 51"/>
                <a:gd name="T6" fmla="*/ 10 w 36"/>
                <a:gd name="T7" fmla="*/ 49 h 51"/>
                <a:gd name="T8" fmla="*/ 2 w 36"/>
                <a:gd name="T9" fmla="*/ 3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1">
                  <a:moveTo>
                    <a:pt x="2" y="31"/>
                  </a:moveTo>
                  <a:cubicBezTo>
                    <a:pt x="6" y="20"/>
                    <a:pt x="14" y="10"/>
                    <a:pt x="25" y="4"/>
                  </a:cubicBezTo>
                  <a:cubicBezTo>
                    <a:pt x="35" y="0"/>
                    <a:pt x="36" y="11"/>
                    <a:pt x="34" y="19"/>
                  </a:cubicBezTo>
                  <a:cubicBezTo>
                    <a:pt x="30" y="31"/>
                    <a:pt x="22" y="44"/>
                    <a:pt x="10" y="49"/>
                  </a:cubicBezTo>
                  <a:cubicBezTo>
                    <a:pt x="0" y="51"/>
                    <a:pt x="0" y="38"/>
                    <a:pt x="2" y="31"/>
                  </a:cubicBez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0" name="Freeform 15"/>
            <p:cNvSpPr/>
            <p:nvPr/>
          </p:nvSpPr>
          <p:spPr bwMode="auto">
            <a:xfrm>
              <a:off x="313" y="2245"/>
              <a:ext cx="32" cy="33"/>
            </a:xfrm>
            <a:custGeom>
              <a:avLst/>
              <a:gdLst>
                <a:gd name="T0" fmla="*/ 3 w 51"/>
                <a:gd name="T1" fmla="*/ 31 h 53"/>
                <a:gd name="T2" fmla="*/ 31 w 51"/>
                <a:gd name="T3" fmla="*/ 3 h 53"/>
                <a:gd name="T4" fmla="*/ 49 w 51"/>
                <a:gd name="T5" fmla="*/ 19 h 53"/>
                <a:gd name="T6" fmla="*/ 18 w 51"/>
                <a:gd name="T7" fmla="*/ 51 h 53"/>
                <a:gd name="T8" fmla="*/ 3 w 51"/>
                <a:gd name="T9" fmla="*/ 3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3">
                  <a:moveTo>
                    <a:pt x="3" y="31"/>
                  </a:moveTo>
                  <a:cubicBezTo>
                    <a:pt x="8" y="18"/>
                    <a:pt x="18" y="7"/>
                    <a:pt x="31" y="3"/>
                  </a:cubicBezTo>
                  <a:cubicBezTo>
                    <a:pt x="43" y="0"/>
                    <a:pt x="51" y="7"/>
                    <a:pt x="49" y="19"/>
                  </a:cubicBezTo>
                  <a:cubicBezTo>
                    <a:pt x="44" y="34"/>
                    <a:pt x="33" y="46"/>
                    <a:pt x="18" y="51"/>
                  </a:cubicBezTo>
                  <a:cubicBezTo>
                    <a:pt x="6" y="53"/>
                    <a:pt x="0" y="42"/>
                    <a:pt x="3" y="31"/>
                  </a:cubicBez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1" name="Freeform 16"/>
            <p:cNvSpPr/>
            <p:nvPr/>
          </p:nvSpPr>
          <p:spPr bwMode="auto">
            <a:xfrm>
              <a:off x="280" y="2288"/>
              <a:ext cx="21" cy="35"/>
            </a:xfrm>
            <a:custGeom>
              <a:avLst/>
              <a:gdLst>
                <a:gd name="T0" fmla="*/ 2 w 34"/>
                <a:gd name="T1" fmla="*/ 32 h 56"/>
                <a:gd name="T2" fmla="*/ 21 w 34"/>
                <a:gd name="T3" fmla="*/ 3 h 56"/>
                <a:gd name="T4" fmla="*/ 33 w 34"/>
                <a:gd name="T5" fmla="*/ 25 h 56"/>
                <a:gd name="T6" fmla="*/ 12 w 34"/>
                <a:gd name="T7" fmla="*/ 56 h 56"/>
                <a:gd name="T8" fmla="*/ 2 w 34"/>
                <a:gd name="T9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6">
                  <a:moveTo>
                    <a:pt x="2" y="32"/>
                  </a:moveTo>
                  <a:cubicBezTo>
                    <a:pt x="4" y="21"/>
                    <a:pt x="10" y="7"/>
                    <a:pt x="21" y="3"/>
                  </a:cubicBezTo>
                  <a:cubicBezTo>
                    <a:pt x="33" y="0"/>
                    <a:pt x="34" y="17"/>
                    <a:pt x="33" y="25"/>
                  </a:cubicBezTo>
                  <a:cubicBezTo>
                    <a:pt x="31" y="37"/>
                    <a:pt x="25" y="53"/>
                    <a:pt x="12" y="56"/>
                  </a:cubicBezTo>
                  <a:cubicBezTo>
                    <a:pt x="1" y="56"/>
                    <a:pt x="0" y="40"/>
                    <a:pt x="2" y="32"/>
                  </a:cubicBez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2" name="Freeform 17"/>
            <p:cNvSpPr/>
            <p:nvPr/>
          </p:nvSpPr>
          <p:spPr bwMode="auto">
            <a:xfrm>
              <a:off x="305" y="2281"/>
              <a:ext cx="31" cy="39"/>
            </a:xfrm>
            <a:custGeom>
              <a:avLst/>
              <a:gdLst>
                <a:gd name="T0" fmla="*/ 1 w 50"/>
                <a:gd name="T1" fmla="*/ 35 h 62"/>
                <a:gd name="T2" fmla="*/ 28 w 50"/>
                <a:gd name="T3" fmla="*/ 2 h 62"/>
                <a:gd name="T4" fmla="*/ 49 w 50"/>
                <a:gd name="T5" fmla="*/ 27 h 62"/>
                <a:gd name="T6" fmla="*/ 20 w 50"/>
                <a:gd name="T7" fmla="*/ 62 h 62"/>
                <a:gd name="T8" fmla="*/ 1 w 50"/>
                <a:gd name="T9" fmla="*/ 3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2">
                  <a:moveTo>
                    <a:pt x="1" y="35"/>
                  </a:moveTo>
                  <a:cubicBezTo>
                    <a:pt x="4" y="20"/>
                    <a:pt x="14" y="6"/>
                    <a:pt x="28" y="2"/>
                  </a:cubicBezTo>
                  <a:cubicBezTo>
                    <a:pt x="43" y="0"/>
                    <a:pt x="50" y="14"/>
                    <a:pt x="49" y="27"/>
                  </a:cubicBezTo>
                  <a:cubicBezTo>
                    <a:pt x="47" y="43"/>
                    <a:pt x="36" y="59"/>
                    <a:pt x="20" y="62"/>
                  </a:cubicBezTo>
                  <a:cubicBezTo>
                    <a:pt x="5" y="62"/>
                    <a:pt x="0" y="47"/>
                    <a:pt x="1" y="35"/>
                  </a:cubicBez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3" name="Freeform 18"/>
            <p:cNvSpPr/>
            <p:nvPr/>
          </p:nvSpPr>
          <p:spPr bwMode="auto">
            <a:xfrm>
              <a:off x="342" y="2275"/>
              <a:ext cx="41" cy="43"/>
            </a:xfrm>
            <a:custGeom>
              <a:avLst/>
              <a:gdLst>
                <a:gd name="T0" fmla="*/ 1 w 65"/>
                <a:gd name="T1" fmla="*/ 36 h 68"/>
                <a:gd name="T2" fmla="*/ 35 w 65"/>
                <a:gd name="T3" fmla="*/ 1 h 68"/>
                <a:gd name="T4" fmla="*/ 65 w 65"/>
                <a:gd name="T5" fmla="*/ 30 h 68"/>
                <a:gd name="T6" fmla="*/ 29 w 65"/>
                <a:gd name="T7" fmla="*/ 66 h 68"/>
                <a:gd name="T8" fmla="*/ 1 w 65"/>
                <a:gd name="T9" fmla="*/ 3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8">
                  <a:moveTo>
                    <a:pt x="1" y="36"/>
                  </a:moveTo>
                  <a:cubicBezTo>
                    <a:pt x="4" y="18"/>
                    <a:pt x="18" y="4"/>
                    <a:pt x="35" y="1"/>
                  </a:cubicBezTo>
                  <a:cubicBezTo>
                    <a:pt x="52" y="0"/>
                    <a:pt x="65" y="13"/>
                    <a:pt x="65" y="30"/>
                  </a:cubicBezTo>
                  <a:cubicBezTo>
                    <a:pt x="63" y="48"/>
                    <a:pt x="48" y="65"/>
                    <a:pt x="29" y="66"/>
                  </a:cubicBezTo>
                  <a:cubicBezTo>
                    <a:pt x="12" y="68"/>
                    <a:pt x="0" y="52"/>
                    <a:pt x="1" y="36"/>
                  </a:cubicBez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4" name="Freeform 19"/>
            <p:cNvSpPr/>
            <p:nvPr/>
          </p:nvSpPr>
          <p:spPr bwMode="auto">
            <a:xfrm>
              <a:off x="389" y="2272"/>
              <a:ext cx="45" cy="43"/>
            </a:xfrm>
            <a:custGeom>
              <a:avLst/>
              <a:gdLst>
                <a:gd name="T0" fmla="*/ 1 w 72"/>
                <a:gd name="T1" fmla="*/ 34 h 68"/>
                <a:gd name="T2" fmla="*/ 37 w 72"/>
                <a:gd name="T3" fmla="*/ 0 h 68"/>
                <a:gd name="T4" fmla="*/ 72 w 72"/>
                <a:gd name="T5" fmla="*/ 32 h 68"/>
                <a:gd name="T6" fmla="*/ 35 w 72"/>
                <a:gd name="T7" fmla="*/ 68 h 68"/>
                <a:gd name="T8" fmla="*/ 1 w 72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68">
                  <a:moveTo>
                    <a:pt x="1" y="34"/>
                  </a:moveTo>
                  <a:cubicBezTo>
                    <a:pt x="2" y="15"/>
                    <a:pt x="20" y="2"/>
                    <a:pt x="37" y="0"/>
                  </a:cubicBezTo>
                  <a:cubicBezTo>
                    <a:pt x="56" y="0"/>
                    <a:pt x="72" y="13"/>
                    <a:pt x="72" y="32"/>
                  </a:cubicBezTo>
                  <a:cubicBezTo>
                    <a:pt x="71" y="51"/>
                    <a:pt x="54" y="67"/>
                    <a:pt x="35" y="68"/>
                  </a:cubicBezTo>
                  <a:cubicBezTo>
                    <a:pt x="17" y="68"/>
                    <a:pt x="0" y="53"/>
                    <a:pt x="1" y="34"/>
                  </a:cubicBez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5" name="Freeform 20"/>
            <p:cNvSpPr/>
            <p:nvPr/>
          </p:nvSpPr>
          <p:spPr bwMode="auto">
            <a:xfrm>
              <a:off x="302" y="2327"/>
              <a:ext cx="31" cy="40"/>
            </a:xfrm>
            <a:custGeom>
              <a:avLst/>
              <a:gdLst>
                <a:gd name="T0" fmla="*/ 0 w 49"/>
                <a:gd name="T1" fmla="*/ 32 h 64"/>
                <a:gd name="T2" fmla="*/ 24 w 49"/>
                <a:gd name="T3" fmla="*/ 0 h 64"/>
                <a:gd name="T4" fmla="*/ 49 w 49"/>
                <a:gd name="T5" fmla="*/ 32 h 64"/>
                <a:gd name="T6" fmla="*/ 23 w 49"/>
                <a:gd name="T7" fmla="*/ 64 h 64"/>
                <a:gd name="T8" fmla="*/ 0 w 49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4">
                  <a:moveTo>
                    <a:pt x="0" y="32"/>
                  </a:moveTo>
                  <a:cubicBezTo>
                    <a:pt x="1" y="18"/>
                    <a:pt x="9" y="3"/>
                    <a:pt x="24" y="0"/>
                  </a:cubicBezTo>
                  <a:cubicBezTo>
                    <a:pt x="41" y="1"/>
                    <a:pt x="48" y="17"/>
                    <a:pt x="49" y="32"/>
                  </a:cubicBezTo>
                  <a:cubicBezTo>
                    <a:pt x="48" y="46"/>
                    <a:pt x="39" y="63"/>
                    <a:pt x="23" y="64"/>
                  </a:cubicBezTo>
                  <a:cubicBezTo>
                    <a:pt x="8" y="61"/>
                    <a:pt x="1" y="46"/>
                    <a:pt x="0" y="32"/>
                  </a:cubicBez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6" name="Freeform 21"/>
            <p:cNvSpPr/>
            <p:nvPr/>
          </p:nvSpPr>
          <p:spPr bwMode="auto">
            <a:xfrm>
              <a:off x="340" y="2325"/>
              <a:ext cx="40" cy="42"/>
            </a:xfrm>
            <a:custGeom>
              <a:avLst/>
              <a:gdLst>
                <a:gd name="T0" fmla="*/ 0 w 63"/>
                <a:gd name="T1" fmla="*/ 35 h 67"/>
                <a:gd name="T2" fmla="*/ 31 w 63"/>
                <a:gd name="T3" fmla="*/ 0 h 67"/>
                <a:gd name="T4" fmla="*/ 63 w 63"/>
                <a:gd name="T5" fmla="*/ 33 h 67"/>
                <a:gd name="T6" fmla="*/ 30 w 63"/>
                <a:gd name="T7" fmla="*/ 67 h 67"/>
                <a:gd name="T8" fmla="*/ 0 w 63"/>
                <a:gd name="T9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7">
                  <a:moveTo>
                    <a:pt x="0" y="35"/>
                  </a:moveTo>
                  <a:cubicBezTo>
                    <a:pt x="2" y="18"/>
                    <a:pt x="14" y="3"/>
                    <a:pt x="31" y="0"/>
                  </a:cubicBezTo>
                  <a:cubicBezTo>
                    <a:pt x="49" y="1"/>
                    <a:pt x="62" y="16"/>
                    <a:pt x="63" y="33"/>
                  </a:cubicBezTo>
                  <a:cubicBezTo>
                    <a:pt x="62" y="51"/>
                    <a:pt x="48" y="66"/>
                    <a:pt x="30" y="67"/>
                  </a:cubicBezTo>
                  <a:cubicBezTo>
                    <a:pt x="13" y="66"/>
                    <a:pt x="1" y="52"/>
                    <a:pt x="0" y="35"/>
                  </a:cubicBez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7" name="Freeform 22"/>
            <p:cNvSpPr/>
            <p:nvPr/>
          </p:nvSpPr>
          <p:spPr bwMode="auto">
            <a:xfrm>
              <a:off x="384" y="2322"/>
              <a:ext cx="43" cy="42"/>
            </a:xfrm>
            <a:custGeom>
              <a:avLst/>
              <a:gdLst>
                <a:gd name="T0" fmla="*/ 0 w 68"/>
                <a:gd name="T1" fmla="*/ 35 h 67"/>
                <a:gd name="T2" fmla="*/ 35 w 68"/>
                <a:gd name="T3" fmla="*/ 0 h 67"/>
                <a:gd name="T4" fmla="*/ 68 w 68"/>
                <a:gd name="T5" fmla="*/ 33 h 67"/>
                <a:gd name="T6" fmla="*/ 33 w 68"/>
                <a:gd name="T7" fmla="*/ 67 h 67"/>
                <a:gd name="T8" fmla="*/ 0 w 68"/>
                <a:gd name="T9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7">
                  <a:moveTo>
                    <a:pt x="0" y="35"/>
                  </a:moveTo>
                  <a:cubicBezTo>
                    <a:pt x="1" y="16"/>
                    <a:pt x="17" y="2"/>
                    <a:pt x="35" y="0"/>
                  </a:cubicBezTo>
                  <a:cubicBezTo>
                    <a:pt x="53" y="1"/>
                    <a:pt x="67" y="15"/>
                    <a:pt x="68" y="33"/>
                  </a:cubicBezTo>
                  <a:cubicBezTo>
                    <a:pt x="66" y="52"/>
                    <a:pt x="51" y="66"/>
                    <a:pt x="33" y="67"/>
                  </a:cubicBezTo>
                  <a:cubicBezTo>
                    <a:pt x="15" y="67"/>
                    <a:pt x="0" y="53"/>
                    <a:pt x="0" y="35"/>
                  </a:cubicBez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8" name="Freeform 23"/>
            <p:cNvSpPr/>
            <p:nvPr/>
          </p:nvSpPr>
          <p:spPr bwMode="auto">
            <a:xfrm>
              <a:off x="332" y="2191"/>
              <a:ext cx="21" cy="12"/>
            </a:xfrm>
            <a:custGeom>
              <a:avLst/>
              <a:gdLst>
                <a:gd name="T0" fmla="*/ 4 w 34"/>
                <a:gd name="T1" fmla="*/ 15 h 19"/>
                <a:gd name="T2" fmla="*/ 23 w 34"/>
                <a:gd name="T3" fmla="*/ 4 h 19"/>
                <a:gd name="T4" fmla="*/ 31 w 34"/>
                <a:gd name="T5" fmla="*/ 3 h 19"/>
                <a:gd name="T6" fmla="*/ 11 w 34"/>
                <a:gd name="T7" fmla="*/ 15 h 19"/>
                <a:gd name="T8" fmla="*/ 4 w 34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9">
                  <a:moveTo>
                    <a:pt x="4" y="15"/>
                  </a:moveTo>
                  <a:cubicBezTo>
                    <a:pt x="10" y="10"/>
                    <a:pt x="16" y="7"/>
                    <a:pt x="23" y="4"/>
                  </a:cubicBezTo>
                  <a:cubicBezTo>
                    <a:pt x="24" y="4"/>
                    <a:pt x="34" y="0"/>
                    <a:pt x="31" y="3"/>
                  </a:cubicBezTo>
                  <a:cubicBezTo>
                    <a:pt x="25" y="8"/>
                    <a:pt x="18" y="12"/>
                    <a:pt x="11" y="15"/>
                  </a:cubicBezTo>
                  <a:cubicBezTo>
                    <a:pt x="10" y="16"/>
                    <a:pt x="0" y="19"/>
                    <a:pt x="4" y="1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9" name="Freeform 24"/>
            <p:cNvSpPr/>
            <p:nvPr/>
          </p:nvSpPr>
          <p:spPr bwMode="auto">
            <a:xfrm>
              <a:off x="353" y="2182"/>
              <a:ext cx="23" cy="12"/>
            </a:xfrm>
            <a:custGeom>
              <a:avLst/>
              <a:gdLst>
                <a:gd name="T0" fmla="*/ 3 w 37"/>
                <a:gd name="T1" fmla="*/ 14 h 18"/>
                <a:gd name="T2" fmla="*/ 23 w 37"/>
                <a:gd name="T3" fmla="*/ 4 h 18"/>
                <a:gd name="T4" fmla="*/ 35 w 37"/>
                <a:gd name="T5" fmla="*/ 4 h 18"/>
                <a:gd name="T6" fmla="*/ 14 w 37"/>
                <a:gd name="T7" fmla="*/ 14 h 18"/>
                <a:gd name="T8" fmla="*/ 3 w 37"/>
                <a:gd name="T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8">
                  <a:moveTo>
                    <a:pt x="3" y="14"/>
                  </a:moveTo>
                  <a:cubicBezTo>
                    <a:pt x="9" y="9"/>
                    <a:pt x="16" y="7"/>
                    <a:pt x="23" y="4"/>
                  </a:cubicBezTo>
                  <a:cubicBezTo>
                    <a:pt x="24" y="4"/>
                    <a:pt x="37" y="0"/>
                    <a:pt x="35" y="4"/>
                  </a:cubicBezTo>
                  <a:cubicBezTo>
                    <a:pt x="29" y="9"/>
                    <a:pt x="21" y="11"/>
                    <a:pt x="14" y="14"/>
                  </a:cubicBezTo>
                  <a:cubicBezTo>
                    <a:pt x="12" y="14"/>
                    <a:pt x="0" y="18"/>
                    <a:pt x="3" y="1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0" name="Freeform 25"/>
            <p:cNvSpPr/>
            <p:nvPr/>
          </p:nvSpPr>
          <p:spPr bwMode="auto">
            <a:xfrm>
              <a:off x="378" y="2177"/>
              <a:ext cx="23" cy="9"/>
            </a:xfrm>
            <a:custGeom>
              <a:avLst/>
              <a:gdLst>
                <a:gd name="T0" fmla="*/ 2 w 37"/>
                <a:gd name="T1" fmla="*/ 11 h 15"/>
                <a:gd name="T2" fmla="*/ 22 w 37"/>
                <a:gd name="T3" fmla="*/ 4 h 15"/>
                <a:gd name="T4" fmla="*/ 37 w 37"/>
                <a:gd name="T5" fmla="*/ 4 h 15"/>
                <a:gd name="T6" fmla="*/ 17 w 37"/>
                <a:gd name="T7" fmla="*/ 11 h 15"/>
                <a:gd name="T8" fmla="*/ 2 w 37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5">
                  <a:moveTo>
                    <a:pt x="2" y="11"/>
                  </a:moveTo>
                  <a:cubicBezTo>
                    <a:pt x="7" y="6"/>
                    <a:pt x="15" y="5"/>
                    <a:pt x="22" y="4"/>
                  </a:cubicBezTo>
                  <a:cubicBezTo>
                    <a:pt x="24" y="3"/>
                    <a:pt x="37" y="0"/>
                    <a:pt x="37" y="4"/>
                  </a:cubicBezTo>
                  <a:cubicBezTo>
                    <a:pt x="34" y="10"/>
                    <a:pt x="23" y="10"/>
                    <a:pt x="17" y="11"/>
                  </a:cubicBezTo>
                  <a:cubicBezTo>
                    <a:pt x="15" y="12"/>
                    <a:pt x="0" y="15"/>
                    <a:pt x="2" y="1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1" name="Freeform 26"/>
            <p:cNvSpPr/>
            <p:nvPr/>
          </p:nvSpPr>
          <p:spPr bwMode="auto">
            <a:xfrm>
              <a:off x="306" y="2210"/>
              <a:ext cx="18" cy="14"/>
            </a:xfrm>
            <a:custGeom>
              <a:avLst/>
              <a:gdLst>
                <a:gd name="T0" fmla="*/ 3 w 29"/>
                <a:gd name="T1" fmla="*/ 18 h 23"/>
                <a:gd name="T2" fmla="*/ 21 w 29"/>
                <a:gd name="T3" fmla="*/ 3 h 23"/>
                <a:gd name="T4" fmla="*/ 25 w 29"/>
                <a:gd name="T5" fmla="*/ 4 h 23"/>
                <a:gd name="T6" fmla="*/ 6 w 29"/>
                <a:gd name="T7" fmla="*/ 21 h 23"/>
                <a:gd name="T8" fmla="*/ 3 w 29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3">
                  <a:moveTo>
                    <a:pt x="3" y="18"/>
                  </a:moveTo>
                  <a:cubicBezTo>
                    <a:pt x="8" y="12"/>
                    <a:pt x="14" y="7"/>
                    <a:pt x="21" y="3"/>
                  </a:cubicBezTo>
                  <a:cubicBezTo>
                    <a:pt x="24" y="2"/>
                    <a:pt x="29" y="0"/>
                    <a:pt x="25" y="4"/>
                  </a:cubicBezTo>
                  <a:cubicBezTo>
                    <a:pt x="20" y="11"/>
                    <a:pt x="13" y="16"/>
                    <a:pt x="6" y="21"/>
                  </a:cubicBezTo>
                  <a:cubicBezTo>
                    <a:pt x="2" y="23"/>
                    <a:pt x="0" y="22"/>
                    <a:pt x="3" y="1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2" name="Freeform 27"/>
            <p:cNvSpPr/>
            <p:nvPr/>
          </p:nvSpPr>
          <p:spPr bwMode="auto">
            <a:xfrm>
              <a:off x="322" y="2199"/>
              <a:ext cx="23" cy="15"/>
            </a:xfrm>
            <a:custGeom>
              <a:avLst/>
              <a:gdLst>
                <a:gd name="T0" fmla="*/ 4 w 37"/>
                <a:gd name="T1" fmla="*/ 19 h 24"/>
                <a:gd name="T2" fmla="*/ 25 w 37"/>
                <a:gd name="T3" fmla="*/ 4 h 24"/>
                <a:gd name="T4" fmla="*/ 33 w 37"/>
                <a:gd name="T5" fmla="*/ 5 h 24"/>
                <a:gd name="T6" fmla="*/ 11 w 37"/>
                <a:gd name="T7" fmla="*/ 20 h 24"/>
                <a:gd name="T8" fmla="*/ 4 w 37"/>
                <a:gd name="T9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4" y="19"/>
                  </a:moveTo>
                  <a:cubicBezTo>
                    <a:pt x="10" y="12"/>
                    <a:pt x="17" y="8"/>
                    <a:pt x="25" y="4"/>
                  </a:cubicBezTo>
                  <a:cubicBezTo>
                    <a:pt x="27" y="3"/>
                    <a:pt x="37" y="0"/>
                    <a:pt x="33" y="5"/>
                  </a:cubicBezTo>
                  <a:cubicBezTo>
                    <a:pt x="27" y="12"/>
                    <a:pt x="19" y="16"/>
                    <a:pt x="11" y="20"/>
                  </a:cubicBezTo>
                  <a:cubicBezTo>
                    <a:pt x="8" y="22"/>
                    <a:pt x="0" y="24"/>
                    <a:pt x="4" y="1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3" name="Freeform 28"/>
            <p:cNvSpPr/>
            <p:nvPr/>
          </p:nvSpPr>
          <p:spPr bwMode="auto">
            <a:xfrm>
              <a:off x="280" y="2233"/>
              <a:ext cx="16" cy="19"/>
            </a:xfrm>
            <a:custGeom>
              <a:avLst/>
              <a:gdLst>
                <a:gd name="T0" fmla="*/ 5 w 25"/>
                <a:gd name="T1" fmla="*/ 21 h 30"/>
                <a:gd name="T2" fmla="*/ 20 w 25"/>
                <a:gd name="T3" fmla="*/ 3 h 30"/>
                <a:gd name="T4" fmla="*/ 21 w 25"/>
                <a:gd name="T5" fmla="*/ 8 h 30"/>
                <a:gd name="T6" fmla="*/ 5 w 25"/>
                <a:gd name="T7" fmla="*/ 27 h 30"/>
                <a:gd name="T8" fmla="*/ 5 w 25"/>
                <a:gd name="T9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0">
                  <a:moveTo>
                    <a:pt x="5" y="21"/>
                  </a:moveTo>
                  <a:cubicBezTo>
                    <a:pt x="9" y="14"/>
                    <a:pt x="14" y="8"/>
                    <a:pt x="20" y="3"/>
                  </a:cubicBezTo>
                  <a:cubicBezTo>
                    <a:pt x="25" y="0"/>
                    <a:pt x="23" y="5"/>
                    <a:pt x="21" y="8"/>
                  </a:cubicBezTo>
                  <a:cubicBezTo>
                    <a:pt x="17" y="15"/>
                    <a:pt x="11" y="21"/>
                    <a:pt x="5" y="27"/>
                  </a:cubicBezTo>
                  <a:cubicBezTo>
                    <a:pt x="0" y="30"/>
                    <a:pt x="4" y="23"/>
                    <a:pt x="5" y="2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4" name="Freeform 29"/>
            <p:cNvSpPr/>
            <p:nvPr/>
          </p:nvSpPr>
          <p:spPr bwMode="auto">
            <a:xfrm>
              <a:off x="294" y="2223"/>
              <a:ext cx="18" cy="19"/>
            </a:xfrm>
            <a:custGeom>
              <a:avLst/>
              <a:gdLst>
                <a:gd name="T0" fmla="*/ 3 w 29"/>
                <a:gd name="T1" fmla="*/ 22 h 31"/>
                <a:gd name="T2" fmla="*/ 22 w 29"/>
                <a:gd name="T3" fmla="*/ 3 h 31"/>
                <a:gd name="T4" fmla="*/ 26 w 29"/>
                <a:gd name="T5" fmla="*/ 7 h 31"/>
                <a:gd name="T6" fmla="*/ 6 w 29"/>
                <a:gd name="T7" fmla="*/ 27 h 31"/>
                <a:gd name="T8" fmla="*/ 3 w 29"/>
                <a:gd name="T9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1">
                  <a:moveTo>
                    <a:pt x="3" y="22"/>
                  </a:moveTo>
                  <a:cubicBezTo>
                    <a:pt x="8" y="14"/>
                    <a:pt x="15" y="8"/>
                    <a:pt x="22" y="3"/>
                  </a:cubicBezTo>
                  <a:cubicBezTo>
                    <a:pt x="27" y="0"/>
                    <a:pt x="29" y="2"/>
                    <a:pt x="26" y="7"/>
                  </a:cubicBezTo>
                  <a:cubicBezTo>
                    <a:pt x="20" y="15"/>
                    <a:pt x="14" y="22"/>
                    <a:pt x="6" y="27"/>
                  </a:cubicBezTo>
                  <a:cubicBezTo>
                    <a:pt x="0" y="31"/>
                    <a:pt x="1" y="25"/>
                    <a:pt x="3" y="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5" name="Freeform 30"/>
            <p:cNvSpPr/>
            <p:nvPr/>
          </p:nvSpPr>
          <p:spPr bwMode="auto">
            <a:xfrm>
              <a:off x="437" y="2190"/>
              <a:ext cx="31" cy="14"/>
            </a:xfrm>
            <a:custGeom>
              <a:avLst/>
              <a:gdLst>
                <a:gd name="T0" fmla="*/ 0 w 51"/>
                <a:gd name="T1" fmla="*/ 9 h 22"/>
                <a:gd name="T2" fmla="*/ 21 w 51"/>
                <a:gd name="T3" fmla="*/ 1 h 22"/>
                <a:gd name="T4" fmla="*/ 48 w 51"/>
                <a:gd name="T5" fmla="*/ 12 h 22"/>
                <a:gd name="T6" fmla="*/ 28 w 51"/>
                <a:gd name="T7" fmla="*/ 22 h 22"/>
                <a:gd name="T8" fmla="*/ 0 w 51"/>
                <a:gd name="T9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2">
                  <a:moveTo>
                    <a:pt x="0" y="9"/>
                  </a:moveTo>
                  <a:cubicBezTo>
                    <a:pt x="0" y="0"/>
                    <a:pt x="15" y="0"/>
                    <a:pt x="21" y="1"/>
                  </a:cubicBezTo>
                  <a:cubicBezTo>
                    <a:pt x="30" y="1"/>
                    <a:pt x="43" y="4"/>
                    <a:pt x="48" y="12"/>
                  </a:cubicBezTo>
                  <a:cubicBezTo>
                    <a:pt x="51" y="22"/>
                    <a:pt x="34" y="22"/>
                    <a:pt x="28" y="22"/>
                  </a:cubicBezTo>
                  <a:cubicBezTo>
                    <a:pt x="19" y="21"/>
                    <a:pt x="4" y="19"/>
                    <a:pt x="0" y="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6" name="Freeform 31"/>
            <p:cNvSpPr/>
            <p:nvPr/>
          </p:nvSpPr>
          <p:spPr bwMode="auto">
            <a:xfrm>
              <a:off x="269" y="2250"/>
              <a:ext cx="16" cy="24"/>
            </a:xfrm>
            <a:custGeom>
              <a:avLst/>
              <a:gdLst>
                <a:gd name="T0" fmla="*/ 6 w 26"/>
                <a:gd name="T1" fmla="*/ 24 h 38"/>
                <a:gd name="T2" fmla="*/ 20 w 26"/>
                <a:gd name="T3" fmla="*/ 4 h 38"/>
                <a:gd name="T4" fmla="*/ 21 w 26"/>
                <a:gd name="T5" fmla="*/ 12 h 38"/>
                <a:gd name="T6" fmla="*/ 6 w 26"/>
                <a:gd name="T7" fmla="*/ 34 h 38"/>
                <a:gd name="T8" fmla="*/ 6 w 26"/>
                <a:gd name="T9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8">
                  <a:moveTo>
                    <a:pt x="6" y="24"/>
                  </a:moveTo>
                  <a:cubicBezTo>
                    <a:pt x="10" y="17"/>
                    <a:pt x="14" y="10"/>
                    <a:pt x="20" y="4"/>
                  </a:cubicBezTo>
                  <a:cubicBezTo>
                    <a:pt x="26" y="0"/>
                    <a:pt x="22" y="10"/>
                    <a:pt x="21" y="12"/>
                  </a:cubicBezTo>
                  <a:cubicBezTo>
                    <a:pt x="17" y="20"/>
                    <a:pt x="12" y="29"/>
                    <a:pt x="6" y="34"/>
                  </a:cubicBezTo>
                  <a:cubicBezTo>
                    <a:pt x="0" y="38"/>
                    <a:pt x="5" y="26"/>
                    <a:pt x="6" y="2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7" name="Freeform 32"/>
            <p:cNvSpPr/>
            <p:nvPr/>
          </p:nvSpPr>
          <p:spPr bwMode="auto">
            <a:xfrm>
              <a:off x="281" y="2240"/>
              <a:ext cx="19" cy="26"/>
            </a:xfrm>
            <a:custGeom>
              <a:avLst/>
              <a:gdLst>
                <a:gd name="T0" fmla="*/ 4 w 30"/>
                <a:gd name="T1" fmla="*/ 26 h 40"/>
                <a:gd name="T2" fmla="*/ 23 w 30"/>
                <a:gd name="T3" fmla="*/ 4 h 40"/>
                <a:gd name="T4" fmla="*/ 26 w 30"/>
                <a:gd name="T5" fmla="*/ 12 h 40"/>
                <a:gd name="T6" fmla="*/ 7 w 30"/>
                <a:gd name="T7" fmla="*/ 36 h 40"/>
                <a:gd name="T8" fmla="*/ 4 w 30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0">
                  <a:moveTo>
                    <a:pt x="4" y="26"/>
                  </a:moveTo>
                  <a:cubicBezTo>
                    <a:pt x="9" y="17"/>
                    <a:pt x="15" y="10"/>
                    <a:pt x="23" y="4"/>
                  </a:cubicBezTo>
                  <a:cubicBezTo>
                    <a:pt x="30" y="0"/>
                    <a:pt x="29" y="8"/>
                    <a:pt x="26" y="12"/>
                  </a:cubicBezTo>
                  <a:cubicBezTo>
                    <a:pt x="22" y="21"/>
                    <a:pt x="15" y="30"/>
                    <a:pt x="7" y="36"/>
                  </a:cubicBezTo>
                  <a:cubicBezTo>
                    <a:pt x="0" y="40"/>
                    <a:pt x="3" y="29"/>
                    <a:pt x="4" y="2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8" name="Freeform 33"/>
            <p:cNvSpPr/>
            <p:nvPr/>
          </p:nvSpPr>
          <p:spPr bwMode="auto">
            <a:xfrm>
              <a:off x="356" y="2211"/>
              <a:ext cx="37" cy="23"/>
            </a:xfrm>
            <a:custGeom>
              <a:avLst/>
              <a:gdLst>
                <a:gd name="T0" fmla="*/ 3 w 58"/>
                <a:gd name="T1" fmla="*/ 22 h 37"/>
                <a:gd name="T2" fmla="*/ 33 w 58"/>
                <a:gd name="T3" fmla="*/ 1 h 37"/>
                <a:gd name="T4" fmla="*/ 56 w 58"/>
                <a:gd name="T5" fmla="*/ 12 h 37"/>
                <a:gd name="T6" fmla="*/ 24 w 58"/>
                <a:gd name="T7" fmla="*/ 35 h 37"/>
                <a:gd name="T8" fmla="*/ 3 w 58"/>
                <a:gd name="T9" fmla="*/ 2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37">
                  <a:moveTo>
                    <a:pt x="3" y="22"/>
                  </a:moveTo>
                  <a:cubicBezTo>
                    <a:pt x="8" y="10"/>
                    <a:pt x="21" y="4"/>
                    <a:pt x="33" y="1"/>
                  </a:cubicBezTo>
                  <a:cubicBezTo>
                    <a:pt x="42" y="0"/>
                    <a:pt x="58" y="0"/>
                    <a:pt x="56" y="12"/>
                  </a:cubicBezTo>
                  <a:cubicBezTo>
                    <a:pt x="53" y="26"/>
                    <a:pt x="36" y="33"/>
                    <a:pt x="24" y="35"/>
                  </a:cubicBezTo>
                  <a:cubicBezTo>
                    <a:pt x="15" y="37"/>
                    <a:pt x="0" y="35"/>
                    <a:pt x="3" y="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9" name="Freeform 34"/>
            <p:cNvSpPr/>
            <p:nvPr/>
          </p:nvSpPr>
          <p:spPr bwMode="auto">
            <a:xfrm>
              <a:off x="398" y="2206"/>
              <a:ext cx="37" cy="22"/>
            </a:xfrm>
            <a:custGeom>
              <a:avLst/>
              <a:gdLst>
                <a:gd name="T0" fmla="*/ 1 w 59"/>
                <a:gd name="T1" fmla="*/ 18 h 35"/>
                <a:gd name="T2" fmla="*/ 31 w 59"/>
                <a:gd name="T3" fmla="*/ 0 h 35"/>
                <a:gd name="T4" fmla="*/ 59 w 59"/>
                <a:gd name="T5" fmla="*/ 15 h 35"/>
                <a:gd name="T6" fmla="*/ 29 w 59"/>
                <a:gd name="T7" fmla="*/ 35 h 35"/>
                <a:gd name="T8" fmla="*/ 1 w 59"/>
                <a:gd name="T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5">
                  <a:moveTo>
                    <a:pt x="1" y="18"/>
                  </a:moveTo>
                  <a:cubicBezTo>
                    <a:pt x="4" y="6"/>
                    <a:pt x="20" y="1"/>
                    <a:pt x="31" y="0"/>
                  </a:cubicBezTo>
                  <a:cubicBezTo>
                    <a:pt x="41" y="0"/>
                    <a:pt x="57" y="3"/>
                    <a:pt x="59" y="15"/>
                  </a:cubicBezTo>
                  <a:cubicBezTo>
                    <a:pt x="58" y="29"/>
                    <a:pt x="40" y="34"/>
                    <a:pt x="29" y="35"/>
                  </a:cubicBezTo>
                  <a:cubicBezTo>
                    <a:pt x="19" y="35"/>
                    <a:pt x="0" y="32"/>
                    <a:pt x="1" y="1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0" name="Freeform 35"/>
            <p:cNvSpPr/>
            <p:nvPr/>
          </p:nvSpPr>
          <p:spPr bwMode="auto">
            <a:xfrm>
              <a:off x="440" y="2206"/>
              <a:ext cx="35" cy="23"/>
            </a:xfrm>
            <a:custGeom>
              <a:avLst/>
              <a:gdLst>
                <a:gd name="T0" fmla="*/ 0 w 57"/>
                <a:gd name="T1" fmla="*/ 15 h 36"/>
                <a:gd name="T2" fmla="*/ 24 w 57"/>
                <a:gd name="T3" fmla="*/ 1 h 36"/>
                <a:gd name="T4" fmla="*/ 55 w 57"/>
                <a:gd name="T5" fmla="*/ 19 h 36"/>
                <a:gd name="T6" fmla="*/ 31 w 57"/>
                <a:gd name="T7" fmla="*/ 35 h 36"/>
                <a:gd name="T8" fmla="*/ 0 w 57"/>
                <a:gd name="T9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6">
                  <a:moveTo>
                    <a:pt x="0" y="15"/>
                  </a:moveTo>
                  <a:cubicBezTo>
                    <a:pt x="0" y="3"/>
                    <a:pt x="15" y="0"/>
                    <a:pt x="24" y="1"/>
                  </a:cubicBezTo>
                  <a:cubicBezTo>
                    <a:pt x="36" y="2"/>
                    <a:pt x="50" y="7"/>
                    <a:pt x="55" y="19"/>
                  </a:cubicBezTo>
                  <a:cubicBezTo>
                    <a:pt x="57" y="32"/>
                    <a:pt x="41" y="36"/>
                    <a:pt x="31" y="35"/>
                  </a:cubicBezTo>
                  <a:cubicBezTo>
                    <a:pt x="19" y="34"/>
                    <a:pt x="3" y="29"/>
                    <a:pt x="0" y="1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1" name="Freeform 36"/>
            <p:cNvSpPr/>
            <p:nvPr/>
          </p:nvSpPr>
          <p:spPr bwMode="auto">
            <a:xfrm>
              <a:off x="478" y="2211"/>
              <a:ext cx="32" cy="23"/>
            </a:xfrm>
            <a:custGeom>
              <a:avLst/>
              <a:gdLst>
                <a:gd name="T0" fmla="*/ 2 w 51"/>
                <a:gd name="T1" fmla="*/ 13 h 37"/>
                <a:gd name="T2" fmla="*/ 19 w 51"/>
                <a:gd name="T3" fmla="*/ 1 h 37"/>
                <a:gd name="T4" fmla="*/ 48 w 51"/>
                <a:gd name="T5" fmla="*/ 22 h 37"/>
                <a:gd name="T6" fmla="*/ 32 w 51"/>
                <a:gd name="T7" fmla="*/ 36 h 37"/>
                <a:gd name="T8" fmla="*/ 2 w 51"/>
                <a:gd name="T9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2" y="13"/>
                  </a:moveTo>
                  <a:cubicBezTo>
                    <a:pt x="0" y="3"/>
                    <a:pt x="11" y="0"/>
                    <a:pt x="19" y="1"/>
                  </a:cubicBezTo>
                  <a:cubicBezTo>
                    <a:pt x="31" y="4"/>
                    <a:pt x="42" y="11"/>
                    <a:pt x="48" y="22"/>
                  </a:cubicBezTo>
                  <a:cubicBezTo>
                    <a:pt x="51" y="33"/>
                    <a:pt x="41" y="37"/>
                    <a:pt x="32" y="36"/>
                  </a:cubicBezTo>
                  <a:cubicBezTo>
                    <a:pt x="20" y="33"/>
                    <a:pt x="7" y="26"/>
                    <a:pt x="2" y="1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2" name="Freeform 37"/>
            <p:cNvSpPr/>
            <p:nvPr/>
          </p:nvSpPr>
          <p:spPr bwMode="auto">
            <a:xfrm>
              <a:off x="260" y="2273"/>
              <a:ext cx="14" cy="27"/>
            </a:xfrm>
            <a:custGeom>
              <a:avLst/>
              <a:gdLst>
                <a:gd name="T0" fmla="*/ 5 w 23"/>
                <a:gd name="T1" fmla="*/ 25 h 42"/>
                <a:gd name="T2" fmla="*/ 17 w 23"/>
                <a:gd name="T3" fmla="*/ 4 h 42"/>
                <a:gd name="T4" fmla="*/ 18 w 23"/>
                <a:gd name="T5" fmla="*/ 17 h 42"/>
                <a:gd name="T6" fmla="*/ 5 w 23"/>
                <a:gd name="T7" fmla="*/ 40 h 42"/>
                <a:gd name="T8" fmla="*/ 5 w 23"/>
                <a:gd name="T9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2">
                  <a:moveTo>
                    <a:pt x="5" y="25"/>
                  </a:moveTo>
                  <a:cubicBezTo>
                    <a:pt x="8" y="18"/>
                    <a:pt x="11" y="9"/>
                    <a:pt x="17" y="4"/>
                  </a:cubicBezTo>
                  <a:cubicBezTo>
                    <a:pt x="23" y="0"/>
                    <a:pt x="19" y="15"/>
                    <a:pt x="18" y="17"/>
                  </a:cubicBezTo>
                  <a:cubicBezTo>
                    <a:pt x="15" y="25"/>
                    <a:pt x="12" y="35"/>
                    <a:pt x="5" y="40"/>
                  </a:cubicBezTo>
                  <a:cubicBezTo>
                    <a:pt x="0" y="42"/>
                    <a:pt x="4" y="28"/>
                    <a:pt x="5" y="2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3" name="Freeform 38"/>
            <p:cNvSpPr/>
            <p:nvPr/>
          </p:nvSpPr>
          <p:spPr bwMode="auto">
            <a:xfrm>
              <a:off x="270" y="2264"/>
              <a:ext cx="19" cy="30"/>
            </a:xfrm>
            <a:custGeom>
              <a:avLst/>
              <a:gdLst>
                <a:gd name="T0" fmla="*/ 5 w 30"/>
                <a:gd name="T1" fmla="*/ 29 h 47"/>
                <a:gd name="T2" fmla="*/ 22 w 30"/>
                <a:gd name="T3" fmla="*/ 4 h 47"/>
                <a:gd name="T4" fmla="*/ 26 w 30"/>
                <a:gd name="T5" fmla="*/ 18 h 47"/>
                <a:gd name="T6" fmla="*/ 8 w 30"/>
                <a:gd name="T7" fmla="*/ 44 h 47"/>
                <a:gd name="T8" fmla="*/ 5 w 30"/>
                <a:gd name="T9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7">
                  <a:moveTo>
                    <a:pt x="5" y="29"/>
                  </a:moveTo>
                  <a:cubicBezTo>
                    <a:pt x="9" y="19"/>
                    <a:pt x="14" y="10"/>
                    <a:pt x="22" y="4"/>
                  </a:cubicBezTo>
                  <a:cubicBezTo>
                    <a:pt x="30" y="0"/>
                    <a:pt x="27" y="14"/>
                    <a:pt x="26" y="18"/>
                  </a:cubicBezTo>
                  <a:cubicBezTo>
                    <a:pt x="23" y="27"/>
                    <a:pt x="18" y="39"/>
                    <a:pt x="8" y="44"/>
                  </a:cubicBezTo>
                  <a:cubicBezTo>
                    <a:pt x="0" y="47"/>
                    <a:pt x="4" y="32"/>
                    <a:pt x="5" y="2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4" name="Freeform 39"/>
            <p:cNvSpPr/>
            <p:nvPr/>
          </p:nvSpPr>
          <p:spPr bwMode="auto">
            <a:xfrm>
              <a:off x="348" y="2237"/>
              <a:ext cx="40" cy="33"/>
            </a:xfrm>
            <a:custGeom>
              <a:avLst/>
              <a:gdLst>
                <a:gd name="T0" fmla="*/ 2 w 63"/>
                <a:gd name="T1" fmla="*/ 30 h 53"/>
                <a:gd name="T2" fmla="*/ 35 w 63"/>
                <a:gd name="T3" fmla="*/ 1 h 53"/>
                <a:gd name="T4" fmla="*/ 62 w 63"/>
                <a:gd name="T5" fmla="*/ 21 h 53"/>
                <a:gd name="T6" fmla="*/ 26 w 63"/>
                <a:gd name="T7" fmla="*/ 52 h 53"/>
                <a:gd name="T8" fmla="*/ 2 w 63"/>
                <a:gd name="T9" fmla="*/ 3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3">
                  <a:moveTo>
                    <a:pt x="2" y="30"/>
                  </a:moveTo>
                  <a:cubicBezTo>
                    <a:pt x="7" y="15"/>
                    <a:pt x="21" y="5"/>
                    <a:pt x="35" y="1"/>
                  </a:cubicBezTo>
                  <a:cubicBezTo>
                    <a:pt x="48" y="0"/>
                    <a:pt x="63" y="6"/>
                    <a:pt x="62" y="21"/>
                  </a:cubicBezTo>
                  <a:cubicBezTo>
                    <a:pt x="59" y="38"/>
                    <a:pt x="42" y="49"/>
                    <a:pt x="26" y="52"/>
                  </a:cubicBezTo>
                  <a:cubicBezTo>
                    <a:pt x="13" y="53"/>
                    <a:pt x="0" y="45"/>
                    <a:pt x="2" y="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5" name="Freeform 40"/>
            <p:cNvSpPr/>
            <p:nvPr/>
          </p:nvSpPr>
          <p:spPr bwMode="auto">
            <a:xfrm>
              <a:off x="394" y="2233"/>
              <a:ext cx="42" cy="33"/>
            </a:xfrm>
            <a:custGeom>
              <a:avLst/>
              <a:gdLst>
                <a:gd name="T0" fmla="*/ 1 w 67"/>
                <a:gd name="T1" fmla="*/ 26 h 52"/>
                <a:gd name="T2" fmla="*/ 35 w 67"/>
                <a:gd name="T3" fmla="*/ 0 h 52"/>
                <a:gd name="T4" fmla="*/ 67 w 67"/>
                <a:gd name="T5" fmla="*/ 23 h 52"/>
                <a:gd name="T6" fmla="*/ 33 w 67"/>
                <a:gd name="T7" fmla="*/ 52 h 52"/>
                <a:gd name="T8" fmla="*/ 1 w 67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52">
                  <a:moveTo>
                    <a:pt x="1" y="26"/>
                  </a:moveTo>
                  <a:cubicBezTo>
                    <a:pt x="4" y="10"/>
                    <a:pt x="20" y="1"/>
                    <a:pt x="35" y="0"/>
                  </a:cubicBezTo>
                  <a:cubicBezTo>
                    <a:pt x="49" y="0"/>
                    <a:pt x="65" y="7"/>
                    <a:pt x="67" y="23"/>
                  </a:cubicBezTo>
                  <a:cubicBezTo>
                    <a:pt x="66" y="40"/>
                    <a:pt x="48" y="50"/>
                    <a:pt x="33" y="52"/>
                  </a:cubicBezTo>
                  <a:cubicBezTo>
                    <a:pt x="18" y="52"/>
                    <a:pt x="0" y="43"/>
                    <a:pt x="1" y="2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6" name="Freeform 41"/>
            <p:cNvSpPr/>
            <p:nvPr/>
          </p:nvSpPr>
          <p:spPr bwMode="auto">
            <a:xfrm>
              <a:off x="442" y="2233"/>
              <a:ext cx="37" cy="32"/>
            </a:xfrm>
            <a:custGeom>
              <a:avLst/>
              <a:gdLst>
                <a:gd name="T0" fmla="*/ 0 w 60"/>
                <a:gd name="T1" fmla="*/ 22 h 50"/>
                <a:gd name="T2" fmla="*/ 28 w 60"/>
                <a:gd name="T3" fmla="*/ 1 h 50"/>
                <a:gd name="T4" fmla="*/ 59 w 60"/>
                <a:gd name="T5" fmla="*/ 26 h 50"/>
                <a:gd name="T6" fmla="*/ 33 w 60"/>
                <a:gd name="T7" fmla="*/ 50 h 50"/>
                <a:gd name="T8" fmla="*/ 0 w 60"/>
                <a:gd name="T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0">
                  <a:moveTo>
                    <a:pt x="0" y="22"/>
                  </a:moveTo>
                  <a:cubicBezTo>
                    <a:pt x="1" y="8"/>
                    <a:pt x="15" y="0"/>
                    <a:pt x="28" y="1"/>
                  </a:cubicBezTo>
                  <a:cubicBezTo>
                    <a:pt x="42" y="2"/>
                    <a:pt x="56" y="11"/>
                    <a:pt x="59" y="26"/>
                  </a:cubicBezTo>
                  <a:cubicBezTo>
                    <a:pt x="60" y="41"/>
                    <a:pt x="46" y="50"/>
                    <a:pt x="33" y="50"/>
                  </a:cubicBezTo>
                  <a:cubicBezTo>
                    <a:pt x="17" y="48"/>
                    <a:pt x="2" y="39"/>
                    <a:pt x="0" y="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7" name="Freeform 42"/>
            <p:cNvSpPr/>
            <p:nvPr/>
          </p:nvSpPr>
          <p:spPr bwMode="auto">
            <a:xfrm>
              <a:off x="481" y="2239"/>
              <a:ext cx="34" cy="32"/>
            </a:xfrm>
            <a:custGeom>
              <a:avLst/>
              <a:gdLst>
                <a:gd name="T0" fmla="*/ 2 w 54"/>
                <a:gd name="T1" fmla="*/ 21 h 51"/>
                <a:gd name="T2" fmla="*/ 22 w 54"/>
                <a:gd name="T3" fmla="*/ 1 h 51"/>
                <a:gd name="T4" fmla="*/ 51 w 54"/>
                <a:gd name="T5" fmla="*/ 28 h 51"/>
                <a:gd name="T6" fmla="*/ 33 w 54"/>
                <a:gd name="T7" fmla="*/ 50 h 51"/>
                <a:gd name="T8" fmla="*/ 2 w 54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1">
                  <a:moveTo>
                    <a:pt x="2" y="21"/>
                  </a:moveTo>
                  <a:cubicBezTo>
                    <a:pt x="0" y="8"/>
                    <a:pt x="10" y="0"/>
                    <a:pt x="22" y="1"/>
                  </a:cubicBezTo>
                  <a:cubicBezTo>
                    <a:pt x="36" y="4"/>
                    <a:pt x="47" y="14"/>
                    <a:pt x="51" y="28"/>
                  </a:cubicBezTo>
                  <a:cubicBezTo>
                    <a:pt x="54" y="41"/>
                    <a:pt x="46" y="51"/>
                    <a:pt x="33" y="50"/>
                  </a:cubicBezTo>
                  <a:cubicBezTo>
                    <a:pt x="17" y="47"/>
                    <a:pt x="5" y="36"/>
                    <a:pt x="2" y="2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8" name="Freeform 43"/>
            <p:cNvSpPr/>
            <p:nvPr/>
          </p:nvSpPr>
          <p:spPr bwMode="auto">
            <a:xfrm>
              <a:off x="254" y="2301"/>
              <a:ext cx="12" cy="26"/>
            </a:xfrm>
            <a:custGeom>
              <a:avLst/>
              <a:gdLst>
                <a:gd name="T0" fmla="*/ 4 w 20"/>
                <a:gd name="T1" fmla="*/ 24 h 42"/>
                <a:gd name="T2" fmla="*/ 13 w 20"/>
                <a:gd name="T3" fmla="*/ 2 h 42"/>
                <a:gd name="T4" fmla="*/ 16 w 20"/>
                <a:gd name="T5" fmla="*/ 20 h 42"/>
                <a:gd name="T6" fmla="*/ 6 w 20"/>
                <a:gd name="T7" fmla="*/ 42 h 42"/>
                <a:gd name="T8" fmla="*/ 4 w 20"/>
                <a:gd name="T9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2">
                  <a:moveTo>
                    <a:pt x="4" y="24"/>
                  </a:moveTo>
                  <a:cubicBezTo>
                    <a:pt x="5" y="17"/>
                    <a:pt x="7" y="7"/>
                    <a:pt x="13" y="2"/>
                  </a:cubicBezTo>
                  <a:cubicBezTo>
                    <a:pt x="20" y="0"/>
                    <a:pt x="16" y="17"/>
                    <a:pt x="16" y="20"/>
                  </a:cubicBezTo>
                  <a:cubicBezTo>
                    <a:pt x="15" y="26"/>
                    <a:pt x="13" y="40"/>
                    <a:pt x="6" y="42"/>
                  </a:cubicBezTo>
                  <a:cubicBezTo>
                    <a:pt x="0" y="42"/>
                    <a:pt x="3" y="28"/>
                    <a:pt x="4" y="2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9" name="Freeform 44"/>
            <p:cNvSpPr/>
            <p:nvPr/>
          </p:nvSpPr>
          <p:spPr bwMode="auto">
            <a:xfrm>
              <a:off x="264" y="2295"/>
              <a:ext cx="16" cy="31"/>
            </a:xfrm>
            <a:custGeom>
              <a:avLst/>
              <a:gdLst>
                <a:gd name="T0" fmla="*/ 3 w 26"/>
                <a:gd name="T1" fmla="*/ 28 h 49"/>
                <a:gd name="T2" fmla="*/ 17 w 26"/>
                <a:gd name="T3" fmla="*/ 3 h 49"/>
                <a:gd name="T4" fmla="*/ 23 w 26"/>
                <a:gd name="T5" fmla="*/ 22 h 49"/>
                <a:gd name="T6" fmla="*/ 8 w 26"/>
                <a:gd name="T7" fmla="*/ 49 h 49"/>
                <a:gd name="T8" fmla="*/ 3 w 26"/>
                <a:gd name="T9" fmla="*/ 2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9">
                  <a:moveTo>
                    <a:pt x="3" y="28"/>
                  </a:moveTo>
                  <a:cubicBezTo>
                    <a:pt x="5" y="19"/>
                    <a:pt x="8" y="7"/>
                    <a:pt x="17" y="3"/>
                  </a:cubicBezTo>
                  <a:cubicBezTo>
                    <a:pt x="26" y="0"/>
                    <a:pt x="23" y="18"/>
                    <a:pt x="23" y="22"/>
                  </a:cubicBezTo>
                  <a:cubicBezTo>
                    <a:pt x="21" y="31"/>
                    <a:pt x="18" y="46"/>
                    <a:pt x="8" y="49"/>
                  </a:cubicBezTo>
                  <a:cubicBezTo>
                    <a:pt x="0" y="49"/>
                    <a:pt x="2" y="33"/>
                    <a:pt x="3" y="2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0" name="Freeform 45"/>
            <p:cNvSpPr/>
            <p:nvPr/>
          </p:nvSpPr>
          <p:spPr bwMode="auto">
            <a:xfrm>
              <a:off x="438" y="2273"/>
              <a:ext cx="39" cy="38"/>
            </a:xfrm>
            <a:custGeom>
              <a:avLst/>
              <a:gdLst>
                <a:gd name="T0" fmla="*/ 0 w 62"/>
                <a:gd name="T1" fmla="*/ 30 h 61"/>
                <a:gd name="T2" fmla="*/ 31 w 62"/>
                <a:gd name="T3" fmla="*/ 0 h 61"/>
                <a:gd name="T4" fmla="*/ 61 w 62"/>
                <a:gd name="T5" fmla="*/ 31 h 61"/>
                <a:gd name="T6" fmla="*/ 32 w 62"/>
                <a:gd name="T7" fmla="*/ 61 h 61"/>
                <a:gd name="T8" fmla="*/ 0 w 62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0" y="30"/>
                  </a:moveTo>
                  <a:cubicBezTo>
                    <a:pt x="1" y="13"/>
                    <a:pt x="14" y="1"/>
                    <a:pt x="31" y="0"/>
                  </a:cubicBezTo>
                  <a:cubicBezTo>
                    <a:pt x="47" y="2"/>
                    <a:pt x="60" y="14"/>
                    <a:pt x="61" y="31"/>
                  </a:cubicBezTo>
                  <a:cubicBezTo>
                    <a:pt x="62" y="47"/>
                    <a:pt x="48" y="60"/>
                    <a:pt x="32" y="61"/>
                  </a:cubicBezTo>
                  <a:cubicBezTo>
                    <a:pt x="15" y="60"/>
                    <a:pt x="1" y="47"/>
                    <a:pt x="0" y="3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1" name="Freeform 46"/>
            <p:cNvSpPr/>
            <p:nvPr/>
          </p:nvSpPr>
          <p:spPr bwMode="auto">
            <a:xfrm>
              <a:off x="262" y="2331"/>
              <a:ext cx="12" cy="30"/>
            </a:xfrm>
            <a:custGeom>
              <a:avLst/>
              <a:gdLst>
                <a:gd name="T0" fmla="*/ 0 w 20"/>
                <a:gd name="T1" fmla="*/ 23 h 48"/>
                <a:gd name="T2" fmla="*/ 10 w 20"/>
                <a:gd name="T3" fmla="*/ 0 h 48"/>
                <a:gd name="T4" fmla="*/ 20 w 20"/>
                <a:gd name="T5" fmla="*/ 24 h 48"/>
                <a:gd name="T6" fmla="*/ 9 w 20"/>
                <a:gd name="T7" fmla="*/ 48 h 48"/>
                <a:gd name="T8" fmla="*/ 0 w 20"/>
                <a:gd name="T9" fmla="*/ 2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8">
                  <a:moveTo>
                    <a:pt x="0" y="23"/>
                  </a:moveTo>
                  <a:cubicBezTo>
                    <a:pt x="1" y="16"/>
                    <a:pt x="2" y="2"/>
                    <a:pt x="10" y="0"/>
                  </a:cubicBezTo>
                  <a:cubicBezTo>
                    <a:pt x="20" y="0"/>
                    <a:pt x="20" y="18"/>
                    <a:pt x="20" y="24"/>
                  </a:cubicBezTo>
                  <a:cubicBezTo>
                    <a:pt x="19" y="31"/>
                    <a:pt x="18" y="48"/>
                    <a:pt x="9" y="48"/>
                  </a:cubicBezTo>
                  <a:cubicBezTo>
                    <a:pt x="0" y="44"/>
                    <a:pt x="0" y="31"/>
                    <a:pt x="0" y="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2" name="Freeform 47"/>
            <p:cNvSpPr/>
            <p:nvPr/>
          </p:nvSpPr>
          <p:spPr bwMode="auto">
            <a:xfrm>
              <a:off x="278" y="2329"/>
              <a:ext cx="20" cy="35"/>
            </a:xfrm>
            <a:custGeom>
              <a:avLst/>
              <a:gdLst>
                <a:gd name="T0" fmla="*/ 0 w 32"/>
                <a:gd name="T1" fmla="*/ 28 h 56"/>
                <a:gd name="T2" fmla="*/ 15 w 32"/>
                <a:gd name="T3" fmla="*/ 0 h 56"/>
                <a:gd name="T4" fmla="*/ 32 w 32"/>
                <a:gd name="T5" fmla="*/ 28 h 56"/>
                <a:gd name="T6" fmla="*/ 14 w 32"/>
                <a:gd name="T7" fmla="*/ 56 h 56"/>
                <a:gd name="T8" fmla="*/ 0 w 32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6">
                  <a:moveTo>
                    <a:pt x="0" y="28"/>
                  </a:moveTo>
                  <a:cubicBezTo>
                    <a:pt x="0" y="18"/>
                    <a:pt x="4" y="2"/>
                    <a:pt x="15" y="0"/>
                  </a:cubicBezTo>
                  <a:cubicBezTo>
                    <a:pt x="29" y="0"/>
                    <a:pt x="31" y="18"/>
                    <a:pt x="32" y="28"/>
                  </a:cubicBezTo>
                  <a:cubicBezTo>
                    <a:pt x="31" y="38"/>
                    <a:pt x="27" y="56"/>
                    <a:pt x="14" y="56"/>
                  </a:cubicBezTo>
                  <a:cubicBezTo>
                    <a:pt x="3" y="53"/>
                    <a:pt x="0" y="38"/>
                    <a:pt x="0" y="2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3" name="Freeform 48"/>
            <p:cNvSpPr/>
            <p:nvPr/>
          </p:nvSpPr>
          <p:spPr bwMode="auto">
            <a:xfrm>
              <a:off x="279" y="2369"/>
              <a:ext cx="20" cy="34"/>
            </a:xfrm>
            <a:custGeom>
              <a:avLst/>
              <a:gdLst>
                <a:gd name="T0" fmla="*/ 1 w 33"/>
                <a:gd name="T1" fmla="*/ 23 h 54"/>
                <a:gd name="T2" fmla="*/ 13 w 33"/>
                <a:gd name="T3" fmla="*/ 1 h 54"/>
                <a:gd name="T4" fmla="*/ 33 w 33"/>
                <a:gd name="T5" fmla="*/ 31 h 54"/>
                <a:gd name="T6" fmla="*/ 19 w 33"/>
                <a:gd name="T7" fmla="*/ 51 h 54"/>
                <a:gd name="T8" fmla="*/ 1 w 33"/>
                <a:gd name="T9" fmla="*/ 2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4">
                  <a:moveTo>
                    <a:pt x="1" y="23"/>
                  </a:moveTo>
                  <a:cubicBezTo>
                    <a:pt x="0" y="15"/>
                    <a:pt x="2" y="0"/>
                    <a:pt x="13" y="1"/>
                  </a:cubicBezTo>
                  <a:cubicBezTo>
                    <a:pt x="26" y="4"/>
                    <a:pt x="31" y="19"/>
                    <a:pt x="33" y="31"/>
                  </a:cubicBezTo>
                  <a:cubicBezTo>
                    <a:pt x="33" y="39"/>
                    <a:pt x="31" y="54"/>
                    <a:pt x="19" y="51"/>
                  </a:cubicBezTo>
                  <a:cubicBezTo>
                    <a:pt x="8" y="47"/>
                    <a:pt x="2" y="34"/>
                    <a:pt x="1" y="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4" name="Freeform 49"/>
            <p:cNvSpPr/>
            <p:nvPr/>
          </p:nvSpPr>
          <p:spPr bwMode="auto">
            <a:xfrm>
              <a:off x="304" y="2373"/>
              <a:ext cx="31" cy="37"/>
            </a:xfrm>
            <a:custGeom>
              <a:avLst/>
              <a:gdLst>
                <a:gd name="T0" fmla="*/ 1 w 49"/>
                <a:gd name="T1" fmla="*/ 26 h 58"/>
                <a:gd name="T2" fmla="*/ 21 w 49"/>
                <a:gd name="T3" fmla="*/ 0 h 58"/>
                <a:gd name="T4" fmla="*/ 48 w 49"/>
                <a:gd name="T5" fmla="*/ 32 h 58"/>
                <a:gd name="T6" fmla="*/ 26 w 49"/>
                <a:gd name="T7" fmla="*/ 56 h 58"/>
                <a:gd name="T8" fmla="*/ 1 w 49"/>
                <a:gd name="T9" fmla="*/ 2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8">
                  <a:moveTo>
                    <a:pt x="1" y="26"/>
                  </a:moveTo>
                  <a:cubicBezTo>
                    <a:pt x="0" y="13"/>
                    <a:pt x="7" y="0"/>
                    <a:pt x="21" y="0"/>
                  </a:cubicBezTo>
                  <a:cubicBezTo>
                    <a:pt x="36" y="2"/>
                    <a:pt x="46" y="17"/>
                    <a:pt x="48" y="32"/>
                  </a:cubicBezTo>
                  <a:cubicBezTo>
                    <a:pt x="49" y="45"/>
                    <a:pt x="41" y="58"/>
                    <a:pt x="26" y="56"/>
                  </a:cubicBezTo>
                  <a:cubicBezTo>
                    <a:pt x="12" y="53"/>
                    <a:pt x="3" y="40"/>
                    <a:pt x="1" y="2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5" name="Freeform 50"/>
            <p:cNvSpPr/>
            <p:nvPr/>
          </p:nvSpPr>
          <p:spPr bwMode="auto">
            <a:xfrm>
              <a:off x="346" y="2376"/>
              <a:ext cx="37" cy="37"/>
            </a:xfrm>
            <a:custGeom>
              <a:avLst/>
              <a:gdLst>
                <a:gd name="T0" fmla="*/ 0 w 60"/>
                <a:gd name="T1" fmla="*/ 29 h 59"/>
                <a:gd name="T2" fmla="*/ 28 w 60"/>
                <a:gd name="T3" fmla="*/ 0 h 59"/>
                <a:gd name="T4" fmla="*/ 60 w 60"/>
                <a:gd name="T5" fmla="*/ 32 h 59"/>
                <a:gd name="T6" fmla="*/ 31 w 60"/>
                <a:gd name="T7" fmla="*/ 59 h 59"/>
                <a:gd name="T8" fmla="*/ 0 w 60"/>
                <a:gd name="T9" fmla="*/ 2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9">
                  <a:moveTo>
                    <a:pt x="0" y="29"/>
                  </a:moveTo>
                  <a:cubicBezTo>
                    <a:pt x="0" y="13"/>
                    <a:pt x="12" y="1"/>
                    <a:pt x="28" y="0"/>
                  </a:cubicBezTo>
                  <a:cubicBezTo>
                    <a:pt x="45" y="2"/>
                    <a:pt x="59" y="15"/>
                    <a:pt x="60" y="32"/>
                  </a:cubicBezTo>
                  <a:cubicBezTo>
                    <a:pt x="60" y="48"/>
                    <a:pt x="47" y="59"/>
                    <a:pt x="31" y="59"/>
                  </a:cubicBezTo>
                  <a:cubicBezTo>
                    <a:pt x="15" y="57"/>
                    <a:pt x="3" y="45"/>
                    <a:pt x="0" y="2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6" name="Freeform 51"/>
            <p:cNvSpPr>
              <a:spLocks noEditPoints="1"/>
            </p:cNvSpPr>
            <p:nvPr/>
          </p:nvSpPr>
          <p:spPr bwMode="auto">
            <a:xfrm>
              <a:off x="765" y="2359"/>
              <a:ext cx="74" cy="53"/>
            </a:xfrm>
            <a:custGeom>
              <a:avLst/>
              <a:gdLst>
                <a:gd name="T0" fmla="*/ 0 w 119"/>
                <a:gd name="T1" fmla="*/ 84 h 84"/>
                <a:gd name="T2" fmla="*/ 0 w 119"/>
                <a:gd name="T3" fmla="*/ 0 h 84"/>
                <a:gd name="T4" fmla="*/ 64 w 119"/>
                <a:gd name="T5" fmla="*/ 0 h 84"/>
                <a:gd name="T6" fmla="*/ 86 w 119"/>
                <a:gd name="T7" fmla="*/ 1 h 84"/>
                <a:gd name="T8" fmla="*/ 101 w 119"/>
                <a:gd name="T9" fmla="*/ 4 h 84"/>
                <a:gd name="T10" fmla="*/ 111 w 119"/>
                <a:gd name="T11" fmla="*/ 9 h 84"/>
                <a:gd name="T12" fmla="*/ 117 w 119"/>
                <a:gd name="T13" fmla="*/ 15 h 84"/>
                <a:gd name="T14" fmla="*/ 119 w 119"/>
                <a:gd name="T15" fmla="*/ 24 h 84"/>
                <a:gd name="T16" fmla="*/ 117 w 119"/>
                <a:gd name="T17" fmla="*/ 35 h 84"/>
                <a:gd name="T18" fmla="*/ 104 w 119"/>
                <a:gd name="T19" fmla="*/ 44 h 84"/>
                <a:gd name="T20" fmla="*/ 115 w 119"/>
                <a:gd name="T21" fmla="*/ 51 h 84"/>
                <a:gd name="T22" fmla="*/ 119 w 119"/>
                <a:gd name="T23" fmla="*/ 64 h 84"/>
                <a:gd name="T24" fmla="*/ 119 w 119"/>
                <a:gd name="T25" fmla="*/ 84 h 84"/>
                <a:gd name="T26" fmla="*/ 85 w 119"/>
                <a:gd name="T27" fmla="*/ 84 h 84"/>
                <a:gd name="T28" fmla="*/ 85 w 119"/>
                <a:gd name="T29" fmla="*/ 66 h 84"/>
                <a:gd name="T30" fmla="*/ 83 w 119"/>
                <a:gd name="T31" fmla="*/ 59 h 84"/>
                <a:gd name="T32" fmla="*/ 77 w 119"/>
                <a:gd name="T33" fmla="*/ 56 h 84"/>
                <a:gd name="T34" fmla="*/ 58 w 119"/>
                <a:gd name="T35" fmla="*/ 55 h 84"/>
                <a:gd name="T36" fmla="*/ 25 w 119"/>
                <a:gd name="T37" fmla="*/ 55 h 84"/>
                <a:gd name="T38" fmla="*/ 25 w 119"/>
                <a:gd name="T39" fmla="*/ 84 h 84"/>
                <a:gd name="T40" fmla="*/ 0 w 119"/>
                <a:gd name="T41" fmla="*/ 84 h 84"/>
                <a:gd name="T42" fmla="*/ 25 w 119"/>
                <a:gd name="T43" fmla="*/ 36 h 84"/>
                <a:gd name="T44" fmla="*/ 68 w 119"/>
                <a:gd name="T45" fmla="*/ 36 h 84"/>
                <a:gd name="T46" fmla="*/ 82 w 119"/>
                <a:gd name="T47" fmla="*/ 34 h 84"/>
                <a:gd name="T48" fmla="*/ 86 w 119"/>
                <a:gd name="T49" fmla="*/ 28 h 84"/>
                <a:gd name="T50" fmla="*/ 82 w 119"/>
                <a:gd name="T51" fmla="*/ 22 h 84"/>
                <a:gd name="T52" fmla="*/ 69 w 119"/>
                <a:gd name="T53" fmla="*/ 20 h 84"/>
                <a:gd name="T54" fmla="*/ 25 w 119"/>
                <a:gd name="T55" fmla="*/ 20 h 84"/>
                <a:gd name="T56" fmla="*/ 25 w 119"/>
                <a:gd name="T57" fmla="*/ 3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9" h="84">
                  <a:moveTo>
                    <a:pt x="0" y="8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3" y="0"/>
                    <a:pt x="80" y="1"/>
                    <a:pt x="86" y="1"/>
                  </a:cubicBezTo>
                  <a:cubicBezTo>
                    <a:pt x="92" y="2"/>
                    <a:pt x="97" y="3"/>
                    <a:pt x="101" y="4"/>
                  </a:cubicBezTo>
                  <a:cubicBezTo>
                    <a:pt x="105" y="5"/>
                    <a:pt x="108" y="7"/>
                    <a:pt x="111" y="9"/>
                  </a:cubicBezTo>
                  <a:cubicBezTo>
                    <a:pt x="114" y="11"/>
                    <a:pt x="116" y="13"/>
                    <a:pt x="117" y="15"/>
                  </a:cubicBezTo>
                  <a:cubicBezTo>
                    <a:pt x="118" y="18"/>
                    <a:pt x="119" y="20"/>
                    <a:pt x="119" y="24"/>
                  </a:cubicBezTo>
                  <a:cubicBezTo>
                    <a:pt x="119" y="28"/>
                    <a:pt x="119" y="32"/>
                    <a:pt x="117" y="35"/>
                  </a:cubicBezTo>
                  <a:cubicBezTo>
                    <a:pt x="115" y="38"/>
                    <a:pt x="108" y="44"/>
                    <a:pt x="104" y="44"/>
                  </a:cubicBezTo>
                  <a:cubicBezTo>
                    <a:pt x="112" y="46"/>
                    <a:pt x="112" y="48"/>
                    <a:pt x="115" y="51"/>
                  </a:cubicBezTo>
                  <a:cubicBezTo>
                    <a:pt x="118" y="54"/>
                    <a:pt x="119" y="58"/>
                    <a:pt x="119" y="64"/>
                  </a:cubicBezTo>
                  <a:cubicBezTo>
                    <a:pt x="119" y="84"/>
                    <a:pt x="119" y="84"/>
                    <a:pt x="119" y="84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5" y="84"/>
                    <a:pt x="85" y="66"/>
                    <a:pt x="85" y="66"/>
                  </a:cubicBezTo>
                  <a:cubicBezTo>
                    <a:pt x="85" y="63"/>
                    <a:pt x="84" y="61"/>
                    <a:pt x="83" y="59"/>
                  </a:cubicBezTo>
                  <a:cubicBezTo>
                    <a:pt x="81" y="58"/>
                    <a:pt x="79" y="57"/>
                    <a:pt x="77" y="56"/>
                  </a:cubicBezTo>
                  <a:cubicBezTo>
                    <a:pt x="74" y="55"/>
                    <a:pt x="64" y="55"/>
                    <a:pt x="58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84"/>
                    <a:pt x="25" y="84"/>
                    <a:pt x="25" y="84"/>
                  </a:cubicBezTo>
                  <a:lnTo>
                    <a:pt x="0" y="84"/>
                  </a:lnTo>
                  <a:close/>
                  <a:moveTo>
                    <a:pt x="25" y="36"/>
                  </a:moveTo>
                  <a:cubicBezTo>
                    <a:pt x="68" y="36"/>
                    <a:pt x="68" y="36"/>
                    <a:pt x="68" y="36"/>
                  </a:cubicBezTo>
                  <a:cubicBezTo>
                    <a:pt x="75" y="36"/>
                    <a:pt x="79" y="36"/>
                    <a:pt x="82" y="34"/>
                  </a:cubicBezTo>
                  <a:cubicBezTo>
                    <a:pt x="85" y="33"/>
                    <a:pt x="86" y="31"/>
                    <a:pt x="86" y="28"/>
                  </a:cubicBezTo>
                  <a:cubicBezTo>
                    <a:pt x="86" y="26"/>
                    <a:pt x="85" y="24"/>
                    <a:pt x="82" y="22"/>
                  </a:cubicBezTo>
                  <a:cubicBezTo>
                    <a:pt x="80" y="21"/>
                    <a:pt x="75" y="20"/>
                    <a:pt x="69" y="20"/>
                  </a:cubicBezTo>
                  <a:cubicBezTo>
                    <a:pt x="25" y="20"/>
                    <a:pt x="25" y="20"/>
                    <a:pt x="25" y="20"/>
                  </a:cubicBezTo>
                  <a:lnTo>
                    <a:pt x="25" y="36"/>
                  </a:ln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7" name="Freeform 52"/>
            <p:cNvSpPr/>
            <p:nvPr/>
          </p:nvSpPr>
          <p:spPr bwMode="auto">
            <a:xfrm>
              <a:off x="868" y="2360"/>
              <a:ext cx="79" cy="50"/>
            </a:xfrm>
            <a:custGeom>
              <a:avLst/>
              <a:gdLst>
                <a:gd name="T0" fmla="*/ 0 w 79"/>
                <a:gd name="T1" fmla="*/ 50 h 50"/>
                <a:gd name="T2" fmla="*/ 0 w 79"/>
                <a:gd name="T3" fmla="*/ 0 h 50"/>
                <a:gd name="T4" fmla="*/ 21 w 79"/>
                <a:gd name="T5" fmla="*/ 0 h 50"/>
                <a:gd name="T6" fmla="*/ 63 w 79"/>
                <a:gd name="T7" fmla="*/ 33 h 50"/>
                <a:gd name="T8" fmla="*/ 63 w 79"/>
                <a:gd name="T9" fmla="*/ 0 h 50"/>
                <a:gd name="T10" fmla="*/ 79 w 79"/>
                <a:gd name="T11" fmla="*/ 0 h 50"/>
                <a:gd name="T12" fmla="*/ 79 w 79"/>
                <a:gd name="T13" fmla="*/ 50 h 50"/>
                <a:gd name="T14" fmla="*/ 59 w 79"/>
                <a:gd name="T15" fmla="*/ 50 h 50"/>
                <a:gd name="T16" fmla="*/ 18 w 79"/>
                <a:gd name="T17" fmla="*/ 19 h 50"/>
                <a:gd name="T18" fmla="*/ 18 w 79"/>
                <a:gd name="T19" fmla="*/ 50 h 50"/>
                <a:gd name="T20" fmla="*/ 0 w 79"/>
                <a:gd name="T2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50">
                  <a:moveTo>
                    <a:pt x="0" y="50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63" y="33"/>
                  </a:lnTo>
                  <a:lnTo>
                    <a:pt x="63" y="0"/>
                  </a:lnTo>
                  <a:lnTo>
                    <a:pt x="79" y="0"/>
                  </a:lnTo>
                  <a:lnTo>
                    <a:pt x="79" y="50"/>
                  </a:lnTo>
                  <a:lnTo>
                    <a:pt x="59" y="50"/>
                  </a:lnTo>
                  <a:lnTo>
                    <a:pt x="18" y="19"/>
                  </a:lnTo>
                  <a:lnTo>
                    <a:pt x="18" y="5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8" name="Freeform 53"/>
            <p:cNvSpPr/>
            <p:nvPr/>
          </p:nvSpPr>
          <p:spPr bwMode="auto">
            <a:xfrm>
              <a:off x="670" y="2359"/>
              <a:ext cx="66" cy="53"/>
            </a:xfrm>
            <a:custGeom>
              <a:avLst/>
              <a:gdLst>
                <a:gd name="T0" fmla="*/ 0 w 66"/>
                <a:gd name="T1" fmla="*/ 53 h 53"/>
                <a:gd name="T2" fmla="*/ 0 w 66"/>
                <a:gd name="T3" fmla="*/ 0 h 53"/>
                <a:gd name="T4" fmla="*/ 66 w 66"/>
                <a:gd name="T5" fmla="*/ 0 h 53"/>
                <a:gd name="T6" fmla="*/ 66 w 66"/>
                <a:gd name="T7" fmla="*/ 12 h 53"/>
                <a:gd name="T8" fmla="*/ 16 w 66"/>
                <a:gd name="T9" fmla="*/ 12 h 53"/>
                <a:gd name="T10" fmla="*/ 16 w 66"/>
                <a:gd name="T11" fmla="*/ 20 h 53"/>
                <a:gd name="T12" fmla="*/ 66 w 66"/>
                <a:gd name="T13" fmla="*/ 20 h 53"/>
                <a:gd name="T14" fmla="*/ 66 w 66"/>
                <a:gd name="T15" fmla="*/ 32 h 53"/>
                <a:gd name="T16" fmla="*/ 16 w 66"/>
                <a:gd name="T17" fmla="*/ 32 h 53"/>
                <a:gd name="T18" fmla="*/ 16 w 66"/>
                <a:gd name="T19" fmla="*/ 40 h 53"/>
                <a:gd name="T20" fmla="*/ 66 w 66"/>
                <a:gd name="T21" fmla="*/ 40 h 53"/>
                <a:gd name="T22" fmla="*/ 66 w 66"/>
                <a:gd name="T23" fmla="*/ 53 h 53"/>
                <a:gd name="T24" fmla="*/ 0 w 66"/>
                <a:gd name="T2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53">
                  <a:moveTo>
                    <a:pt x="0" y="53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2"/>
                  </a:lnTo>
                  <a:lnTo>
                    <a:pt x="16" y="12"/>
                  </a:lnTo>
                  <a:lnTo>
                    <a:pt x="16" y="20"/>
                  </a:lnTo>
                  <a:lnTo>
                    <a:pt x="66" y="20"/>
                  </a:lnTo>
                  <a:lnTo>
                    <a:pt x="66" y="32"/>
                  </a:lnTo>
                  <a:lnTo>
                    <a:pt x="16" y="32"/>
                  </a:lnTo>
                  <a:lnTo>
                    <a:pt x="16" y="40"/>
                  </a:lnTo>
                  <a:lnTo>
                    <a:pt x="66" y="40"/>
                  </a:lnTo>
                  <a:lnTo>
                    <a:pt x="66" y="5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9" name="Freeform 54"/>
            <p:cNvSpPr/>
            <p:nvPr/>
          </p:nvSpPr>
          <p:spPr bwMode="auto">
            <a:xfrm>
              <a:off x="977" y="2359"/>
              <a:ext cx="67" cy="53"/>
            </a:xfrm>
            <a:custGeom>
              <a:avLst/>
              <a:gdLst>
                <a:gd name="T0" fmla="*/ 0 w 67"/>
                <a:gd name="T1" fmla="*/ 53 h 53"/>
                <a:gd name="T2" fmla="*/ 0 w 67"/>
                <a:gd name="T3" fmla="*/ 0 h 53"/>
                <a:gd name="T4" fmla="*/ 67 w 67"/>
                <a:gd name="T5" fmla="*/ 0 h 53"/>
                <a:gd name="T6" fmla="*/ 67 w 67"/>
                <a:gd name="T7" fmla="*/ 12 h 53"/>
                <a:gd name="T8" fmla="*/ 17 w 67"/>
                <a:gd name="T9" fmla="*/ 12 h 53"/>
                <a:gd name="T10" fmla="*/ 17 w 67"/>
                <a:gd name="T11" fmla="*/ 20 h 53"/>
                <a:gd name="T12" fmla="*/ 67 w 67"/>
                <a:gd name="T13" fmla="*/ 20 h 53"/>
                <a:gd name="T14" fmla="*/ 67 w 67"/>
                <a:gd name="T15" fmla="*/ 32 h 53"/>
                <a:gd name="T16" fmla="*/ 17 w 67"/>
                <a:gd name="T17" fmla="*/ 32 h 53"/>
                <a:gd name="T18" fmla="*/ 17 w 67"/>
                <a:gd name="T19" fmla="*/ 40 h 53"/>
                <a:gd name="T20" fmla="*/ 67 w 67"/>
                <a:gd name="T21" fmla="*/ 40 h 53"/>
                <a:gd name="T22" fmla="*/ 67 w 67"/>
                <a:gd name="T23" fmla="*/ 53 h 53"/>
                <a:gd name="T24" fmla="*/ 0 w 67"/>
                <a:gd name="T2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53">
                  <a:moveTo>
                    <a:pt x="0" y="53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67" y="12"/>
                  </a:lnTo>
                  <a:lnTo>
                    <a:pt x="17" y="12"/>
                  </a:lnTo>
                  <a:lnTo>
                    <a:pt x="17" y="20"/>
                  </a:lnTo>
                  <a:lnTo>
                    <a:pt x="67" y="20"/>
                  </a:lnTo>
                  <a:lnTo>
                    <a:pt x="67" y="32"/>
                  </a:lnTo>
                  <a:lnTo>
                    <a:pt x="17" y="32"/>
                  </a:lnTo>
                  <a:lnTo>
                    <a:pt x="17" y="40"/>
                  </a:lnTo>
                  <a:lnTo>
                    <a:pt x="67" y="40"/>
                  </a:lnTo>
                  <a:lnTo>
                    <a:pt x="67" y="5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0" name="Freeform 55"/>
            <p:cNvSpPr/>
            <p:nvPr/>
          </p:nvSpPr>
          <p:spPr bwMode="auto">
            <a:xfrm>
              <a:off x="559" y="2357"/>
              <a:ext cx="83" cy="56"/>
            </a:xfrm>
            <a:custGeom>
              <a:avLst/>
              <a:gdLst>
                <a:gd name="T0" fmla="*/ 131 w 132"/>
                <a:gd name="T1" fmla="*/ 35 h 90"/>
                <a:gd name="T2" fmla="*/ 67 w 132"/>
                <a:gd name="T3" fmla="*/ 0 h 90"/>
                <a:gd name="T4" fmla="*/ 0 w 132"/>
                <a:gd name="T5" fmla="*/ 45 h 90"/>
                <a:gd name="T6" fmla="*/ 67 w 132"/>
                <a:gd name="T7" fmla="*/ 90 h 90"/>
                <a:gd name="T8" fmla="*/ 132 w 132"/>
                <a:gd name="T9" fmla="*/ 54 h 90"/>
                <a:gd name="T10" fmla="*/ 92 w 132"/>
                <a:gd name="T11" fmla="*/ 54 h 90"/>
                <a:gd name="T12" fmla="*/ 64 w 132"/>
                <a:gd name="T13" fmla="*/ 69 h 90"/>
                <a:gd name="T14" fmla="*/ 34 w 132"/>
                <a:gd name="T15" fmla="*/ 45 h 90"/>
                <a:gd name="T16" fmla="*/ 64 w 132"/>
                <a:gd name="T17" fmla="*/ 21 h 90"/>
                <a:gd name="T18" fmla="*/ 91 w 132"/>
                <a:gd name="T19" fmla="*/ 35 h 90"/>
                <a:gd name="T20" fmla="*/ 131 w 132"/>
                <a:gd name="T21" fmla="*/ 3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90">
                  <a:moveTo>
                    <a:pt x="131" y="35"/>
                  </a:moveTo>
                  <a:cubicBezTo>
                    <a:pt x="124" y="15"/>
                    <a:pt x="98" y="0"/>
                    <a:pt x="67" y="0"/>
                  </a:cubicBezTo>
                  <a:cubicBezTo>
                    <a:pt x="30" y="0"/>
                    <a:pt x="0" y="20"/>
                    <a:pt x="0" y="45"/>
                  </a:cubicBezTo>
                  <a:cubicBezTo>
                    <a:pt x="0" y="70"/>
                    <a:pt x="30" y="90"/>
                    <a:pt x="67" y="90"/>
                  </a:cubicBezTo>
                  <a:cubicBezTo>
                    <a:pt x="99" y="90"/>
                    <a:pt x="126" y="75"/>
                    <a:pt x="132" y="54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7" y="63"/>
                    <a:pt x="76" y="69"/>
                    <a:pt x="64" y="69"/>
                  </a:cubicBezTo>
                  <a:cubicBezTo>
                    <a:pt x="47" y="69"/>
                    <a:pt x="34" y="58"/>
                    <a:pt x="34" y="45"/>
                  </a:cubicBezTo>
                  <a:cubicBezTo>
                    <a:pt x="34" y="32"/>
                    <a:pt x="47" y="21"/>
                    <a:pt x="64" y="21"/>
                  </a:cubicBezTo>
                  <a:cubicBezTo>
                    <a:pt x="76" y="21"/>
                    <a:pt x="86" y="27"/>
                    <a:pt x="91" y="35"/>
                  </a:cubicBezTo>
                  <a:lnTo>
                    <a:pt x="131" y="35"/>
                  </a:ln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1" name="Freeform 56"/>
            <p:cNvSpPr/>
            <p:nvPr/>
          </p:nvSpPr>
          <p:spPr bwMode="auto">
            <a:xfrm>
              <a:off x="1073" y="2359"/>
              <a:ext cx="75" cy="53"/>
            </a:xfrm>
            <a:custGeom>
              <a:avLst/>
              <a:gdLst>
                <a:gd name="T0" fmla="*/ 0 w 75"/>
                <a:gd name="T1" fmla="*/ 0 h 53"/>
                <a:gd name="T2" fmla="*/ 75 w 75"/>
                <a:gd name="T3" fmla="*/ 0 h 53"/>
                <a:gd name="T4" fmla="*/ 75 w 75"/>
                <a:gd name="T5" fmla="*/ 14 h 53"/>
                <a:gd name="T6" fmla="*/ 47 w 75"/>
                <a:gd name="T7" fmla="*/ 14 h 53"/>
                <a:gd name="T8" fmla="*/ 47 w 75"/>
                <a:gd name="T9" fmla="*/ 53 h 53"/>
                <a:gd name="T10" fmla="*/ 31 w 75"/>
                <a:gd name="T11" fmla="*/ 53 h 53"/>
                <a:gd name="T12" fmla="*/ 31 w 75"/>
                <a:gd name="T13" fmla="*/ 14 h 53"/>
                <a:gd name="T14" fmla="*/ 0 w 75"/>
                <a:gd name="T15" fmla="*/ 14 h 53"/>
                <a:gd name="T16" fmla="*/ 0 w 75"/>
                <a:gd name="T1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53">
                  <a:moveTo>
                    <a:pt x="0" y="0"/>
                  </a:moveTo>
                  <a:lnTo>
                    <a:pt x="75" y="0"/>
                  </a:lnTo>
                  <a:lnTo>
                    <a:pt x="75" y="14"/>
                  </a:lnTo>
                  <a:lnTo>
                    <a:pt x="47" y="14"/>
                  </a:lnTo>
                  <a:lnTo>
                    <a:pt x="47" y="53"/>
                  </a:lnTo>
                  <a:lnTo>
                    <a:pt x="31" y="53"/>
                  </a:lnTo>
                  <a:lnTo>
                    <a:pt x="31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2" name="Freeform 57"/>
            <p:cNvSpPr>
              <a:spLocks noEditPoints="1"/>
            </p:cNvSpPr>
            <p:nvPr/>
          </p:nvSpPr>
          <p:spPr bwMode="auto">
            <a:xfrm>
              <a:off x="559" y="2201"/>
              <a:ext cx="137" cy="144"/>
            </a:xfrm>
            <a:custGeom>
              <a:avLst/>
              <a:gdLst>
                <a:gd name="T0" fmla="*/ 4 w 219"/>
                <a:gd name="T1" fmla="*/ 123 h 230"/>
                <a:gd name="T2" fmla="*/ 68 w 219"/>
                <a:gd name="T3" fmla="*/ 103 h 230"/>
                <a:gd name="T4" fmla="*/ 38 w 219"/>
                <a:gd name="T5" fmla="*/ 94 h 230"/>
                <a:gd name="T6" fmla="*/ 68 w 219"/>
                <a:gd name="T7" fmla="*/ 79 h 230"/>
                <a:gd name="T8" fmla="*/ 38 w 219"/>
                <a:gd name="T9" fmla="*/ 71 h 230"/>
                <a:gd name="T10" fmla="*/ 68 w 219"/>
                <a:gd name="T11" fmla="*/ 55 h 230"/>
                <a:gd name="T12" fmla="*/ 33 w 219"/>
                <a:gd name="T13" fmla="*/ 47 h 230"/>
                <a:gd name="T14" fmla="*/ 6 w 219"/>
                <a:gd name="T15" fmla="*/ 68 h 230"/>
                <a:gd name="T16" fmla="*/ 98 w 219"/>
                <a:gd name="T17" fmla="*/ 25 h 230"/>
                <a:gd name="T18" fmla="*/ 108 w 219"/>
                <a:gd name="T19" fmla="*/ 0 h 230"/>
                <a:gd name="T20" fmla="*/ 124 w 219"/>
                <a:gd name="T21" fmla="*/ 25 h 230"/>
                <a:gd name="T22" fmla="*/ 213 w 219"/>
                <a:gd name="T23" fmla="*/ 69 h 230"/>
                <a:gd name="T24" fmla="*/ 186 w 219"/>
                <a:gd name="T25" fmla="*/ 47 h 230"/>
                <a:gd name="T26" fmla="*/ 152 w 219"/>
                <a:gd name="T27" fmla="*/ 55 h 230"/>
                <a:gd name="T28" fmla="*/ 181 w 219"/>
                <a:gd name="T29" fmla="*/ 71 h 230"/>
                <a:gd name="T30" fmla="*/ 152 w 219"/>
                <a:gd name="T31" fmla="*/ 79 h 230"/>
                <a:gd name="T32" fmla="*/ 181 w 219"/>
                <a:gd name="T33" fmla="*/ 94 h 230"/>
                <a:gd name="T34" fmla="*/ 152 w 219"/>
                <a:gd name="T35" fmla="*/ 103 h 230"/>
                <a:gd name="T36" fmla="*/ 215 w 219"/>
                <a:gd name="T37" fmla="*/ 123 h 230"/>
                <a:gd name="T38" fmla="*/ 193 w 219"/>
                <a:gd name="T39" fmla="*/ 134 h 230"/>
                <a:gd name="T40" fmla="*/ 209 w 219"/>
                <a:gd name="T41" fmla="*/ 169 h 230"/>
                <a:gd name="T42" fmla="*/ 176 w 219"/>
                <a:gd name="T43" fmla="*/ 154 h 230"/>
                <a:gd name="T44" fmla="*/ 159 w 219"/>
                <a:gd name="T45" fmla="*/ 191 h 230"/>
                <a:gd name="T46" fmla="*/ 200 w 219"/>
                <a:gd name="T47" fmla="*/ 230 h 230"/>
                <a:gd name="T48" fmla="*/ 111 w 219"/>
                <a:gd name="T49" fmla="*/ 204 h 230"/>
                <a:gd name="T50" fmla="*/ 149 w 219"/>
                <a:gd name="T51" fmla="*/ 189 h 230"/>
                <a:gd name="T52" fmla="*/ 71 w 219"/>
                <a:gd name="T53" fmla="*/ 152 h 230"/>
                <a:gd name="T54" fmla="*/ 44 w 219"/>
                <a:gd name="T55" fmla="*/ 191 h 230"/>
                <a:gd name="T56" fmla="*/ 12 w 219"/>
                <a:gd name="T57" fmla="*/ 169 h 230"/>
                <a:gd name="T58" fmla="*/ 28 w 219"/>
                <a:gd name="T59" fmla="*/ 135 h 230"/>
                <a:gd name="T60" fmla="*/ 79 w 219"/>
                <a:gd name="T61" fmla="*/ 133 h 230"/>
                <a:gd name="T62" fmla="*/ 136 w 219"/>
                <a:gd name="T63" fmla="*/ 123 h 230"/>
                <a:gd name="T64" fmla="*/ 79 w 219"/>
                <a:gd name="T65" fmla="*/ 133 h 230"/>
                <a:gd name="T66" fmla="*/ 126 w 219"/>
                <a:gd name="T67" fmla="*/ 103 h 230"/>
                <a:gd name="T68" fmla="*/ 94 w 219"/>
                <a:gd name="T69" fmla="*/ 94 h 230"/>
                <a:gd name="T70" fmla="*/ 94 w 219"/>
                <a:gd name="T71" fmla="*/ 79 h 230"/>
                <a:gd name="T72" fmla="*/ 126 w 219"/>
                <a:gd name="T73" fmla="*/ 71 h 230"/>
                <a:gd name="T74" fmla="*/ 94 w 219"/>
                <a:gd name="T75" fmla="*/ 79 h 230"/>
                <a:gd name="T76" fmla="*/ 126 w 219"/>
                <a:gd name="T77" fmla="*/ 47 h 230"/>
                <a:gd name="T78" fmla="*/ 94 w 219"/>
                <a:gd name="T79" fmla="*/ 55 h 230"/>
                <a:gd name="T80" fmla="*/ 16 w 219"/>
                <a:gd name="T81" fmla="*/ 202 h 230"/>
                <a:gd name="T82" fmla="*/ 77 w 219"/>
                <a:gd name="T83" fmla="*/ 192 h 230"/>
                <a:gd name="T84" fmla="*/ 96 w 219"/>
                <a:gd name="T85" fmla="*/ 156 h 230"/>
                <a:gd name="T86" fmla="*/ 115 w 219"/>
                <a:gd name="T87" fmla="*/ 189 h 230"/>
                <a:gd name="T88" fmla="*/ 26 w 219"/>
                <a:gd name="T89" fmla="*/ 22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" h="230">
                  <a:moveTo>
                    <a:pt x="49" y="123"/>
                  </a:moveTo>
                  <a:cubicBezTo>
                    <a:pt x="4" y="123"/>
                    <a:pt x="4" y="123"/>
                    <a:pt x="4" y="12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3" y="21"/>
                    <a:pt x="90" y="18"/>
                    <a:pt x="85" y="13"/>
                  </a:cubicBezTo>
                  <a:cubicBezTo>
                    <a:pt x="95" y="9"/>
                    <a:pt x="101" y="4"/>
                    <a:pt x="108" y="0"/>
                  </a:cubicBezTo>
                  <a:cubicBezTo>
                    <a:pt x="132" y="20"/>
                    <a:pt x="132" y="20"/>
                    <a:pt x="132" y="20"/>
                  </a:cubicBezTo>
                  <a:cubicBezTo>
                    <a:pt x="129" y="22"/>
                    <a:pt x="126" y="23"/>
                    <a:pt x="124" y="25"/>
                  </a:cubicBezTo>
                  <a:cubicBezTo>
                    <a:pt x="213" y="25"/>
                    <a:pt x="213" y="25"/>
                    <a:pt x="213" y="25"/>
                  </a:cubicBezTo>
                  <a:cubicBezTo>
                    <a:pt x="213" y="69"/>
                    <a:pt x="213" y="69"/>
                    <a:pt x="213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2" y="79"/>
                    <a:pt x="152" y="79"/>
                    <a:pt x="152" y="79"/>
                  </a:cubicBezTo>
                  <a:cubicBezTo>
                    <a:pt x="181" y="79"/>
                    <a:pt x="181" y="79"/>
                    <a:pt x="181" y="79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215" y="103"/>
                    <a:pt x="215" y="103"/>
                    <a:pt x="215" y="103"/>
                  </a:cubicBezTo>
                  <a:cubicBezTo>
                    <a:pt x="215" y="123"/>
                    <a:pt x="215" y="123"/>
                    <a:pt x="215" y="123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180" y="128"/>
                    <a:pt x="186" y="132"/>
                    <a:pt x="193" y="134"/>
                  </a:cubicBezTo>
                  <a:cubicBezTo>
                    <a:pt x="199" y="137"/>
                    <a:pt x="206" y="141"/>
                    <a:pt x="219" y="145"/>
                  </a:cubicBezTo>
                  <a:cubicBezTo>
                    <a:pt x="214" y="155"/>
                    <a:pt x="209" y="169"/>
                    <a:pt x="209" y="169"/>
                  </a:cubicBezTo>
                  <a:cubicBezTo>
                    <a:pt x="193" y="163"/>
                    <a:pt x="184" y="159"/>
                    <a:pt x="182" y="157"/>
                  </a:cubicBezTo>
                  <a:cubicBezTo>
                    <a:pt x="176" y="154"/>
                    <a:pt x="176" y="154"/>
                    <a:pt x="176" y="154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59" y="191"/>
                    <a:pt x="159" y="191"/>
                    <a:pt x="159" y="191"/>
                  </a:cubicBezTo>
                  <a:cubicBezTo>
                    <a:pt x="174" y="195"/>
                    <a:pt x="190" y="200"/>
                    <a:pt x="208" y="205"/>
                  </a:cubicBezTo>
                  <a:cubicBezTo>
                    <a:pt x="205" y="213"/>
                    <a:pt x="200" y="230"/>
                    <a:pt x="200" y="230"/>
                  </a:cubicBezTo>
                  <a:cubicBezTo>
                    <a:pt x="189" y="227"/>
                    <a:pt x="181" y="224"/>
                    <a:pt x="175" y="222"/>
                  </a:cubicBezTo>
                  <a:cubicBezTo>
                    <a:pt x="169" y="221"/>
                    <a:pt x="148" y="214"/>
                    <a:pt x="111" y="204"/>
                  </a:cubicBezTo>
                  <a:cubicBezTo>
                    <a:pt x="116" y="197"/>
                    <a:pt x="125" y="182"/>
                    <a:pt x="125" y="182"/>
                  </a:cubicBezTo>
                  <a:cubicBezTo>
                    <a:pt x="149" y="189"/>
                    <a:pt x="149" y="189"/>
                    <a:pt x="149" y="189"/>
                  </a:cubicBezTo>
                  <a:cubicBezTo>
                    <a:pt x="149" y="152"/>
                    <a:pt x="149" y="152"/>
                    <a:pt x="149" y="152"/>
                  </a:cubicBezTo>
                  <a:cubicBezTo>
                    <a:pt x="71" y="152"/>
                    <a:pt x="71" y="152"/>
                    <a:pt x="71" y="152"/>
                  </a:cubicBezTo>
                  <a:cubicBezTo>
                    <a:pt x="71" y="191"/>
                    <a:pt x="71" y="191"/>
                    <a:pt x="71" y="191"/>
                  </a:cubicBezTo>
                  <a:cubicBezTo>
                    <a:pt x="44" y="191"/>
                    <a:pt x="44" y="191"/>
                    <a:pt x="44" y="191"/>
                  </a:cubicBezTo>
                  <a:cubicBezTo>
                    <a:pt x="44" y="155"/>
                    <a:pt x="44" y="155"/>
                    <a:pt x="44" y="155"/>
                  </a:cubicBezTo>
                  <a:cubicBezTo>
                    <a:pt x="33" y="160"/>
                    <a:pt x="22" y="165"/>
                    <a:pt x="12" y="169"/>
                  </a:cubicBezTo>
                  <a:cubicBezTo>
                    <a:pt x="9" y="161"/>
                    <a:pt x="0" y="145"/>
                    <a:pt x="0" y="145"/>
                  </a:cubicBezTo>
                  <a:cubicBezTo>
                    <a:pt x="12" y="142"/>
                    <a:pt x="20" y="138"/>
                    <a:pt x="28" y="135"/>
                  </a:cubicBezTo>
                  <a:cubicBezTo>
                    <a:pt x="36" y="132"/>
                    <a:pt x="40" y="129"/>
                    <a:pt x="49" y="123"/>
                  </a:cubicBezTo>
                  <a:close/>
                  <a:moveTo>
                    <a:pt x="79" y="133"/>
                  </a:moveTo>
                  <a:cubicBezTo>
                    <a:pt x="146" y="133"/>
                    <a:pt x="146" y="133"/>
                    <a:pt x="146" y="133"/>
                  </a:cubicBezTo>
                  <a:cubicBezTo>
                    <a:pt x="142" y="130"/>
                    <a:pt x="139" y="126"/>
                    <a:pt x="136" y="123"/>
                  </a:cubicBezTo>
                  <a:cubicBezTo>
                    <a:pt x="90" y="123"/>
                    <a:pt x="90" y="123"/>
                    <a:pt x="90" y="123"/>
                  </a:cubicBezTo>
                  <a:lnTo>
                    <a:pt x="79" y="133"/>
                  </a:lnTo>
                  <a:close/>
                  <a:moveTo>
                    <a:pt x="94" y="103"/>
                  </a:moveTo>
                  <a:cubicBezTo>
                    <a:pt x="126" y="103"/>
                    <a:pt x="126" y="103"/>
                    <a:pt x="126" y="103"/>
                  </a:cubicBezTo>
                  <a:cubicBezTo>
                    <a:pt x="126" y="94"/>
                    <a:pt x="126" y="94"/>
                    <a:pt x="126" y="94"/>
                  </a:cubicBezTo>
                  <a:cubicBezTo>
                    <a:pt x="94" y="94"/>
                    <a:pt x="94" y="94"/>
                    <a:pt x="94" y="94"/>
                  </a:cubicBezTo>
                  <a:lnTo>
                    <a:pt x="94" y="103"/>
                  </a:lnTo>
                  <a:close/>
                  <a:moveTo>
                    <a:pt x="94" y="79"/>
                  </a:moveTo>
                  <a:cubicBezTo>
                    <a:pt x="126" y="79"/>
                    <a:pt x="126" y="79"/>
                    <a:pt x="126" y="79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94" y="71"/>
                    <a:pt x="94" y="71"/>
                    <a:pt x="94" y="71"/>
                  </a:cubicBezTo>
                  <a:lnTo>
                    <a:pt x="94" y="79"/>
                  </a:lnTo>
                  <a:close/>
                  <a:moveTo>
                    <a:pt x="126" y="55"/>
                  </a:moveTo>
                  <a:cubicBezTo>
                    <a:pt x="126" y="47"/>
                    <a:pt x="126" y="47"/>
                    <a:pt x="126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55"/>
                    <a:pt x="94" y="55"/>
                    <a:pt x="94" y="55"/>
                  </a:cubicBezTo>
                  <a:lnTo>
                    <a:pt x="126" y="55"/>
                  </a:lnTo>
                  <a:close/>
                  <a:moveTo>
                    <a:pt x="16" y="202"/>
                  </a:moveTo>
                  <a:cubicBezTo>
                    <a:pt x="27" y="202"/>
                    <a:pt x="37" y="201"/>
                    <a:pt x="47" y="199"/>
                  </a:cubicBezTo>
                  <a:cubicBezTo>
                    <a:pt x="63" y="197"/>
                    <a:pt x="68" y="196"/>
                    <a:pt x="77" y="192"/>
                  </a:cubicBezTo>
                  <a:cubicBezTo>
                    <a:pt x="87" y="187"/>
                    <a:pt x="93" y="178"/>
                    <a:pt x="95" y="162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105" y="157"/>
                    <a:pt x="111" y="157"/>
                    <a:pt x="124" y="159"/>
                  </a:cubicBezTo>
                  <a:cubicBezTo>
                    <a:pt x="121" y="174"/>
                    <a:pt x="117" y="183"/>
                    <a:pt x="115" y="189"/>
                  </a:cubicBezTo>
                  <a:cubicBezTo>
                    <a:pt x="109" y="200"/>
                    <a:pt x="106" y="203"/>
                    <a:pt x="95" y="211"/>
                  </a:cubicBezTo>
                  <a:cubicBezTo>
                    <a:pt x="83" y="219"/>
                    <a:pt x="60" y="225"/>
                    <a:pt x="26" y="227"/>
                  </a:cubicBezTo>
                  <a:cubicBezTo>
                    <a:pt x="16" y="202"/>
                    <a:pt x="16" y="202"/>
                    <a:pt x="16" y="202"/>
                  </a:cubicBez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3" name="Freeform 58"/>
            <p:cNvSpPr>
              <a:spLocks noEditPoints="1"/>
            </p:cNvSpPr>
            <p:nvPr/>
          </p:nvSpPr>
          <p:spPr bwMode="auto">
            <a:xfrm>
              <a:off x="710" y="2204"/>
              <a:ext cx="135" cy="140"/>
            </a:xfrm>
            <a:custGeom>
              <a:avLst/>
              <a:gdLst>
                <a:gd name="T0" fmla="*/ 0 w 216"/>
                <a:gd name="T1" fmla="*/ 181 h 222"/>
                <a:gd name="T2" fmla="*/ 14 w 216"/>
                <a:gd name="T3" fmla="*/ 168 h 222"/>
                <a:gd name="T4" fmla="*/ 32 w 216"/>
                <a:gd name="T5" fmla="*/ 145 h 222"/>
                <a:gd name="T6" fmla="*/ 56 w 216"/>
                <a:gd name="T7" fmla="*/ 95 h 222"/>
                <a:gd name="T8" fmla="*/ 83 w 216"/>
                <a:gd name="T9" fmla="*/ 108 h 222"/>
                <a:gd name="T10" fmla="*/ 60 w 216"/>
                <a:gd name="T11" fmla="*/ 157 h 222"/>
                <a:gd name="T12" fmla="*/ 39 w 216"/>
                <a:gd name="T13" fmla="*/ 185 h 222"/>
                <a:gd name="T14" fmla="*/ 24 w 216"/>
                <a:gd name="T15" fmla="*/ 202 h 222"/>
                <a:gd name="T16" fmla="*/ 0 w 216"/>
                <a:gd name="T17" fmla="*/ 181 h 222"/>
                <a:gd name="T18" fmla="*/ 71 w 216"/>
                <a:gd name="T19" fmla="*/ 35 h 222"/>
                <a:gd name="T20" fmla="*/ 210 w 216"/>
                <a:gd name="T21" fmla="*/ 35 h 222"/>
                <a:gd name="T22" fmla="*/ 202 w 216"/>
                <a:gd name="T23" fmla="*/ 93 h 222"/>
                <a:gd name="T24" fmla="*/ 172 w 216"/>
                <a:gd name="T25" fmla="*/ 93 h 222"/>
                <a:gd name="T26" fmla="*/ 176 w 216"/>
                <a:gd name="T27" fmla="*/ 63 h 222"/>
                <a:gd name="T28" fmla="*/ 125 w 216"/>
                <a:gd name="T29" fmla="*/ 63 h 222"/>
                <a:gd name="T30" fmla="*/ 125 w 216"/>
                <a:gd name="T31" fmla="*/ 201 h 222"/>
                <a:gd name="T32" fmla="*/ 124 w 216"/>
                <a:gd name="T33" fmla="*/ 208 h 222"/>
                <a:gd name="T34" fmla="*/ 118 w 216"/>
                <a:gd name="T35" fmla="*/ 214 h 222"/>
                <a:gd name="T36" fmla="*/ 105 w 216"/>
                <a:gd name="T37" fmla="*/ 219 h 222"/>
                <a:gd name="T38" fmla="*/ 82 w 216"/>
                <a:gd name="T39" fmla="*/ 222 h 222"/>
                <a:gd name="T40" fmla="*/ 72 w 216"/>
                <a:gd name="T41" fmla="*/ 195 h 222"/>
                <a:gd name="T42" fmla="*/ 92 w 216"/>
                <a:gd name="T43" fmla="*/ 193 h 222"/>
                <a:gd name="T44" fmla="*/ 95 w 216"/>
                <a:gd name="T45" fmla="*/ 189 h 222"/>
                <a:gd name="T46" fmla="*/ 95 w 216"/>
                <a:gd name="T47" fmla="*/ 182 h 222"/>
                <a:gd name="T48" fmla="*/ 95 w 216"/>
                <a:gd name="T49" fmla="*/ 63 h 222"/>
                <a:gd name="T50" fmla="*/ 59 w 216"/>
                <a:gd name="T51" fmla="*/ 63 h 222"/>
                <a:gd name="T52" fmla="*/ 43 w 216"/>
                <a:gd name="T53" fmla="*/ 90 h 222"/>
                <a:gd name="T54" fmla="*/ 28 w 216"/>
                <a:gd name="T55" fmla="*/ 110 h 222"/>
                <a:gd name="T56" fmla="*/ 2 w 216"/>
                <a:gd name="T57" fmla="*/ 93 h 222"/>
                <a:gd name="T58" fmla="*/ 34 w 216"/>
                <a:gd name="T59" fmla="*/ 39 h 222"/>
                <a:gd name="T60" fmla="*/ 48 w 216"/>
                <a:gd name="T61" fmla="*/ 7 h 222"/>
                <a:gd name="T62" fmla="*/ 50 w 216"/>
                <a:gd name="T63" fmla="*/ 0 h 222"/>
                <a:gd name="T64" fmla="*/ 81 w 216"/>
                <a:gd name="T65" fmla="*/ 9 h 222"/>
                <a:gd name="T66" fmla="*/ 71 w 216"/>
                <a:gd name="T67" fmla="*/ 35 h 222"/>
                <a:gd name="T68" fmla="*/ 135 w 216"/>
                <a:gd name="T69" fmla="*/ 112 h 222"/>
                <a:gd name="T70" fmla="*/ 161 w 216"/>
                <a:gd name="T71" fmla="*/ 99 h 222"/>
                <a:gd name="T72" fmla="*/ 179 w 216"/>
                <a:gd name="T73" fmla="*/ 126 h 222"/>
                <a:gd name="T74" fmla="*/ 216 w 216"/>
                <a:gd name="T75" fmla="*/ 182 h 222"/>
                <a:gd name="T76" fmla="*/ 192 w 216"/>
                <a:gd name="T77" fmla="*/ 199 h 222"/>
                <a:gd name="T78" fmla="*/ 166 w 216"/>
                <a:gd name="T79" fmla="*/ 158 h 222"/>
                <a:gd name="T80" fmla="*/ 147 w 216"/>
                <a:gd name="T81" fmla="*/ 128 h 222"/>
                <a:gd name="T82" fmla="*/ 135 w 216"/>
                <a:gd name="T83" fmla="*/ 11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222">
                  <a:moveTo>
                    <a:pt x="0" y="181"/>
                  </a:moveTo>
                  <a:cubicBezTo>
                    <a:pt x="5" y="177"/>
                    <a:pt x="10" y="173"/>
                    <a:pt x="14" y="168"/>
                  </a:cubicBezTo>
                  <a:cubicBezTo>
                    <a:pt x="18" y="164"/>
                    <a:pt x="24" y="156"/>
                    <a:pt x="32" y="145"/>
                  </a:cubicBezTo>
                  <a:cubicBezTo>
                    <a:pt x="45" y="127"/>
                    <a:pt x="56" y="95"/>
                    <a:pt x="56" y="95"/>
                  </a:cubicBezTo>
                  <a:cubicBezTo>
                    <a:pt x="60" y="97"/>
                    <a:pt x="83" y="108"/>
                    <a:pt x="83" y="108"/>
                  </a:cubicBezTo>
                  <a:cubicBezTo>
                    <a:pt x="76" y="128"/>
                    <a:pt x="68" y="143"/>
                    <a:pt x="60" y="157"/>
                  </a:cubicBezTo>
                  <a:cubicBezTo>
                    <a:pt x="52" y="170"/>
                    <a:pt x="45" y="179"/>
                    <a:pt x="39" y="185"/>
                  </a:cubicBezTo>
                  <a:cubicBezTo>
                    <a:pt x="24" y="202"/>
                    <a:pt x="24" y="202"/>
                    <a:pt x="24" y="202"/>
                  </a:cubicBezTo>
                  <a:cubicBezTo>
                    <a:pt x="21" y="199"/>
                    <a:pt x="10" y="189"/>
                    <a:pt x="0" y="181"/>
                  </a:cubicBezTo>
                  <a:close/>
                  <a:moveTo>
                    <a:pt x="71" y="35"/>
                  </a:moveTo>
                  <a:cubicBezTo>
                    <a:pt x="210" y="35"/>
                    <a:pt x="210" y="35"/>
                    <a:pt x="210" y="35"/>
                  </a:cubicBezTo>
                  <a:cubicBezTo>
                    <a:pt x="202" y="93"/>
                    <a:pt x="202" y="93"/>
                    <a:pt x="202" y="93"/>
                  </a:cubicBezTo>
                  <a:cubicBezTo>
                    <a:pt x="172" y="93"/>
                    <a:pt x="202" y="93"/>
                    <a:pt x="172" y="93"/>
                  </a:cubicBezTo>
                  <a:cubicBezTo>
                    <a:pt x="173" y="84"/>
                    <a:pt x="176" y="63"/>
                    <a:pt x="176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5" y="204"/>
                    <a:pt x="124" y="206"/>
                    <a:pt x="124" y="208"/>
                  </a:cubicBezTo>
                  <a:cubicBezTo>
                    <a:pt x="123" y="210"/>
                    <a:pt x="121" y="212"/>
                    <a:pt x="118" y="214"/>
                  </a:cubicBezTo>
                  <a:cubicBezTo>
                    <a:pt x="115" y="216"/>
                    <a:pt x="111" y="218"/>
                    <a:pt x="105" y="219"/>
                  </a:cubicBezTo>
                  <a:cubicBezTo>
                    <a:pt x="98" y="220"/>
                    <a:pt x="91" y="221"/>
                    <a:pt x="82" y="222"/>
                  </a:cubicBezTo>
                  <a:cubicBezTo>
                    <a:pt x="79" y="212"/>
                    <a:pt x="72" y="195"/>
                    <a:pt x="72" y="195"/>
                  </a:cubicBezTo>
                  <a:cubicBezTo>
                    <a:pt x="80" y="194"/>
                    <a:pt x="87" y="195"/>
                    <a:pt x="92" y="193"/>
                  </a:cubicBezTo>
                  <a:cubicBezTo>
                    <a:pt x="93" y="192"/>
                    <a:pt x="94" y="190"/>
                    <a:pt x="95" y="189"/>
                  </a:cubicBezTo>
                  <a:cubicBezTo>
                    <a:pt x="95" y="188"/>
                    <a:pt x="95" y="186"/>
                    <a:pt x="95" y="182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2" y="75"/>
                    <a:pt x="47" y="84"/>
                    <a:pt x="43" y="90"/>
                  </a:cubicBezTo>
                  <a:cubicBezTo>
                    <a:pt x="39" y="96"/>
                    <a:pt x="34" y="103"/>
                    <a:pt x="28" y="110"/>
                  </a:cubicBezTo>
                  <a:cubicBezTo>
                    <a:pt x="25" y="108"/>
                    <a:pt x="13" y="101"/>
                    <a:pt x="2" y="93"/>
                  </a:cubicBezTo>
                  <a:cubicBezTo>
                    <a:pt x="16" y="75"/>
                    <a:pt x="26" y="56"/>
                    <a:pt x="34" y="39"/>
                  </a:cubicBezTo>
                  <a:cubicBezTo>
                    <a:pt x="42" y="22"/>
                    <a:pt x="46" y="11"/>
                    <a:pt x="48" y="7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4" y="1"/>
                    <a:pt x="69" y="6"/>
                    <a:pt x="81" y="9"/>
                  </a:cubicBezTo>
                  <a:lnTo>
                    <a:pt x="71" y="35"/>
                  </a:lnTo>
                  <a:close/>
                  <a:moveTo>
                    <a:pt x="135" y="112"/>
                  </a:moveTo>
                  <a:cubicBezTo>
                    <a:pt x="145" y="108"/>
                    <a:pt x="153" y="103"/>
                    <a:pt x="161" y="99"/>
                  </a:cubicBezTo>
                  <a:cubicBezTo>
                    <a:pt x="169" y="110"/>
                    <a:pt x="175" y="119"/>
                    <a:pt x="179" y="126"/>
                  </a:cubicBezTo>
                  <a:cubicBezTo>
                    <a:pt x="184" y="133"/>
                    <a:pt x="196" y="151"/>
                    <a:pt x="216" y="182"/>
                  </a:cubicBezTo>
                  <a:cubicBezTo>
                    <a:pt x="212" y="184"/>
                    <a:pt x="192" y="199"/>
                    <a:pt x="192" y="199"/>
                  </a:cubicBezTo>
                  <a:cubicBezTo>
                    <a:pt x="185" y="186"/>
                    <a:pt x="175" y="172"/>
                    <a:pt x="166" y="158"/>
                  </a:cubicBezTo>
                  <a:cubicBezTo>
                    <a:pt x="158" y="144"/>
                    <a:pt x="151" y="134"/>
                    <a:pt x="147" y="128"/>
                  </a:cubicBezTo>
                  <a:lnTo>
                    <a:pt x="135" y="112"/>
                  </a:ln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4" name="Freeform 59"/>
            <p:cNvSpPr>
              <a:spLocks noEditPoints="1"/>
            </p:cNvSpPr>
            <p:nvPr/>
          </p:nvSpPr>
          <p:spPr bwMode="auto">
            <a:xfrm>
              <a:off x="868" y="2213"/>
              <a:ext cx="119" cy="129"/>
            </a:xfrm>
            <a:custGeom>
              <a:avLst/>
              <a:gdLst>
                <a:gd name="T0" fmla="*/ 0 w 190"/>
                <a:gd name="T1" fmla="*/ 198 h 204"/>
                <a:gd name="T2" fmla="*/ 0 w 190"/>
                <a:gd name="T3" fmla="*/ 0 h 204"/>
                <a:gd name="T4" fmla="*/ 190 w 190"/>
                <a:gd name="T5" fmla="*/ 0 h 204"/>
                <a:gd name="T6" fmla="*/ 190 w 190"/>
                <a:gd name="T7" fmla="*/ 178 h 204"/>
                <a:gd name="T8" fmla="*/ 188 w 190"/>
                <a:gd name="T9" fmla="*/ 190 h 204"/>
                <a:gd name="T10" fmla="*/ 176 w 190"/>
                <a:gd name="T11" fmla="*/ 199 h 204"/>
                <a:gd name="T12" fmla="*/ 144 w 190"/>
                <a:gd name="T13" fmla="*/ 204 h 204"/>
                <a:gd name="T14" fmla="*/ 135 w 190"/>
                <a:gd name="T15" fmla="*/ 176 h 204"/>
                <a:gd name="T16" fmla="*/ 150 w 190"/>
                <a:gd name="T17" fmla="*/ 174 h 204"/>
                <a:gd name="T18" fmla="*/ 160 w 190"/>
                <a:gd name="T19" fmla="*/ 171 h 204"/>
                <a:gd name="T20" fmla="*/ 161 w 190"/>
                <a:gd name="T21" fmla="*/ 165 h 204"/>
                <a:gd name="T22" fmla="*/ 161 w 190"/>
                <a:gd name="T23" fmla="*/ 28 h 204"/>
                <a:gd name="T24" fmla="*/ 30 w 190"/>
                <a:gd name="T25" fmla="*/ 28 h 204"/>
                <a:gd name="T26" fmla="*/ 30 w 190"/>
                <a:gd name="T27" fmla="*/ 60 h 204"/>
                <a:gd name="T28" fmla="*/ 49 w 190"/>
                <a:gd name="T29" fmla="*/ 47 h 204"/>
                <a:gd name="T30" fmla="*/ 61 w 190"/>
                <a:gd name="T31" fmla="*/ 65 h 204"/>
                <a:gd name="T32" fmla="*/ 63 w 190"/>
                <a:gd name="T33" fmla="*/ 54 h 204"/>
                <a:gd name="T34" fmla="*/ 65 w 190"/>
                <a:gd name="T35" fmla="*/ 42 h 204"/>
                <a:gd name="T36" fmla="*/ 66 w 190"/>
                <a:gd name="T37" fmla="*/ 33 h 204"/>
                <a:gd name="T38" fmla="*/ 92 w 190"/>
                <a:gd name="T39" fmla="*/ 38 h 204"/>
                <a:gd name="T40" fmla="*/ 90 w 190"/>
                <a:gd name="T41" fmla="*/ 53 h 204"/>
                <a:gd name="T42" fmla="*/ 88 w 190"/>
                <a:gd name="T43" fmla="*/ 66 h 204"/>
                <a:gd name="T44" fmla="*/ 108 w 190"/>
                <a:gd name="T45" fmla="*/ 52 h 204"/>
                <a:gd name="T46" fmla="*/ 119 w 190"/>
                <a:gd name="T47" fmla="*/ 67 h 204"/>
                <a:gd name="T48" fmla="*/ 122 w 190"/>
                <a:gd name="T49" fmla="*/ 37 h 204"/>
                <a:gd name="T50" fmla="*/ 150 w 190"/>
                <a:gd name="T51" fmla="*/ 41 h 204"/>
                <a:gd name="T52" fmla="*/ 147 w 190"/>
                <a:gd name="T53" fmla="*/ 62 h 204"/>
                <a:gd name="T54" fmla="*/ 143 w 190"/>
                <a:gd name="T55" fmla="*/ 83 h 204"/>
                <a:gd name="T56" fmla="*/ 140 w 190"/>
                <a:gd name="T57" fmla="*/ 98 h 204"/>
                <a:gd name="T58" fmla="*/ 157 w 190"/>
                <a:gd name="T59" fmla="*/ 127 h 204"/>
                <a:gd name="T60" fmla="*/ 161 w 190"/>
                <a:gd name="T61" fmla="*/ 135 h 204"/>
                <a:gd name="T62" fmla="*/ 140 w 190"/>
                <a:gd name="T63" fmla="*/ 154 h 204"/>
                <a:gd name="T64" fmla="*/ 135 w 190"/>
                <a:gd name="T65" fmla="*/ 143 h 204"/>
                <a:gd name="T66" fmla="*/ 128 w 190"/>
                <a:gd name="T67" fmla="*/ 130 h 204"/>
                <a:gd name="T68" fmla="*/ 112 w 190"/>
                <a:gd name="T69" fmla="*/ 157 h 204"/>
                <a:gd name="T70" fmla="*/ 102 w 190"/>
                <a:gd name="T71" fmla="*/ 170 h 204"/>
                <a:gd name="T72" fmla="*/ 80 w 190"/>
                <a:gd name="T73" fmla="*/ 154 h 204"/>
                <a:gd name="T74" fmla="*/ 97 w 190"/>
                <a:gd name="T75" fmla="*/ 132 h 204"/>
                <a:gd name="T76" fmla="*/ 107 w 190"/>
                <a:gd name="T77" fmla="*/ 112 h 204"/>
                <a:gd name="T78" fmla="*/ 111 w 190"/>
                <a:gd name="T79" fmla="*/ 102 h 204"/>
                <a:gd name="T80" fmla="*/ 101 w 190"/>
                <a:gd name="T81" fmla="*/ 87 h 204"/>
                <a:gd name="T82" fmla="*/ 87 w 190"/>
                <a:gd name="T83" fmla="*/ 67 h 204"/>
                <a:gd name="T84" fmla="*/ 83 w 190"/>
                <a:gd name="T85" fmla="*/ 86 h 204"/>
                <a:gd name="T86" fmla="*/ 80 w 190"/>
                <a:gd name="T87" fmla="*/ 94 h 204"/>
                <a:gd name="T88" fmla="*/ 98 w 190"/>
                <a:gd name="T89" fmla="*/ 126 h 204"/>
                <a:gd name="T90" fmla="*/ 75 w 190"/>
                <a:gd name="T91" fmla="*/ 141 h 204"/>
                <a:gd name="T92" fmla="*/ 69 w 190"/>
                <a:gd name="T93" fmla="*/ 127 h 204"/>
                <a:gd name="T94" fmla="*/ 63 w 190"/>
                <a:gd name="T95" fmla="*/ 137 h 204"/>
                <a:gd name="T96" fmla="*/ 48 w 190"/>
                <a:gd name="T97" fmla="*/ 159 h 204"/>
                <a:gd name="T98" fmla="*/ 30 w 190"/>
                <a:gd name="T99" fmla="*/ 139 h 204"/>
                <a:gd name="T100" fmla="*/ 30 w 190"/>
                <a:gd name="T101" fmla="*/ 198 h 204"/>
                <a:gd name="T102" fmla="*/ 0 w 190"/>
                <a:gd name="T103" fmla="*/ 198 h 204"/>
                <a:gd name="T104" fmla="*/ 30 w 190"/>
                <a:gd name="T105" fmla="*/ 136 h 204"/>
                <a:gd name="T106" fmla="*/ 43 w 190"/>
                <a:gd name="T107" fmla="*/ 119 h 204"/>
                <a:gd name="T108" fmla="*/ 52 w 190"/>
                <a:gd name="T109" fmla="*/ 97 h 204"/>
                <a:gd name="T110" fmla="*/ 36 w 190"/>
                <a:gd name="T111" fmla="*/ 72 h 204"/>
                <a:gd name="T112" fmla="*/ 30 w 190"/>
                <a:gd name="T113" fmla="*/ 64 h 204"/>
                <a:gd name="T114" fmla="*/ 30 w 190"/>
                <a:gd name="T115" fmla="*/ 13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0" h="204">
                  <a:moveTo>
                    <a:pt x="0" y="19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83"/>
                    <a:pt x="189" y="188"/>
                    <a:pt x="188" y="190"/>
                  </a:cubicBezTo>
                  <a:cubicBezTo>
                    <a:pt x="186" y="194"/>
                    <a:pt x="183" y="197"/>
                    <a:pt x="176" y="199"/>
                  </a:cubicBezTo>
                  <a:cubicBezTo>
                    <a:pt x="169" y="202"/>
                    <a:pt x="159" y="203"/>
                    <a:pt x="144" y="204"/>
                  </a:cubicBezTo>
                  <a:cubicBezTo>
                    <a:pt x="144" y="202"/>
                    <a:pt x="135" y="176"/>
                    <a:pt x="135" y="176"/>
                  </a:cubicBezTo>
                  <a:cubicBezTo>
                    <a:pt x="147" y="175"/>
                    <a:pt x="140" y="176"/>
                    <a:pt x="150" y="174"/>
                  </a:cubicBezTo>
                  <a:cubicBezTo>
                    <a:pt x="155" y="174"/>
                    <a:pt x="159" y="173"/>
                    <a:pt x="160" y="171"/>
                  </a:cubicBezTo>
                  <a:cubicBezTo>
                    <a:pt x="161" y="169"/>
                    <a:pt x="161" y="167"/>
                    <a:pt x="161" y="165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49" y="47"/>
                    <a:pt x="42" y="53"/>
                    <a:pt x="49" y="47"/>
                  </a:cubicBezTo>
                  <a:cubicBezTo>
                    <a:pt x="53" y="53"/>
                    <a:pt x="57" y="59"/>
                    <a:pt x="61" y="65"/>
                  </a:cubicBezTo>
                  <a:cubicBezTo>
                    <a:pt x="62" y="61"/>
                    <a:pt x="63" y="57"/>
                    <a:pt x="63" y="54"/>
                  </a:cubicBezTo>
                  <a:cubicBezTo>
                    <a:pt x="64" y="50"/>
                    <a:pt x="64" y="47"/>
                    <a:pt x="65" y="42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75" y="35"/>
                    <a:pt x="77" y="35"/>
                    <a:pt x="92" y="38"/>
                  </a:cubicBezTo>
                  <a:cubicBezTo>
                    <a:pt x="92" y="41"/>
                    <a:pt x="90" y="53"/>
                    <a:pt x="90" y="53"/>
                  </a:cubicBezTo>
                  <a:cubicBezTo>
                    <a:pt x="88" y="66"/>
                    <a:pt x="88" y="66"/>
                    <a:pt x="88" y="66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11" y="57"/>
                    <a:pt x="115" y="62"/>
                    <a:pt x="119" y="67"/>
                  </a:cubicBezTo>
                  <a:cubicBezTo>
                    <a:pt x="121" y="56"/>
                    <a:pt x="122" y="37"/>
                    <a:pt x="122" y="37"/>
                  </a:cubicBezTo>
                  <a:cubicBezTo>
                    <a:pt x="150" y="41"/>
                    <a:pt x="123" y="37"/>
                    <a:pt x="150" y="41"/>
                  </a:cubicBezTo>
                  <a:cubicBezTo>
                    <a:pt x="150" y="44"/>
                    <a:pt x="147" y="62"/>
                    <a:pt x="147" y="62"/>
                  </a:cubicBezTo>
                  <a:cubicBezTo>
                    <a:pt x="145" y="71"/>
                    <a:pt x="144" y="78"/>
                    <a:pt x="143" y="83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51" y="117"/>
                    <a:pt x="156" y="127"/>
                    <a:pt x="157" y="127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40" y="154"/>
                    <a:pt x="161" y="135"/>
                    <a:pt x="140" y="154"/>
                  </a:cubicBezTo>
                  <a:cubicBezTo>
                    <a:pt x="136" y="146"/>
                    <a:pt x="135" y="144"/>
                    <a:pt x="135" y="143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0" y="144"/>
                    <a:pt x="120" y="146"/>
                    <a:pt x="112" y="157"/>
                  </a:cubicBezTo>
                  <a:cubicBezTo>
                    <a:pt x="110" y="161"/>
                    <a:pt x="106" y="165"/>
                    <a:pt x="102" y="170"/>
                  </a:cubicBezTo>
                  <a:cubicBezTo>
                    <a:pt x="80" y="154"/>
                    <a:pt x="102" y="170"/>
                    <a:pt x="80" y="154"/>
                  </a:cubicBezTo>
                  <a:cubicBezTo>
                    <a:pt x="88" y="147"/>
                    <a:pt x="93" y="139"/>
                    <a:pt x="97" y="132"/>
                  </a:cubicBezTo>
                  <a:cubicBezTo>
                    <a:pt x="101" y="125"/>
                    <a:pt x="105" y="118"/>
                    <a:pt x="107" y="112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102" y="87"/>
                    <a:pt x="103" y="89"/>
                    <a:pt x="101" y="87"/>
                  </a:cubicBezTo>
                  <a:cubicBezTo>
                    <a:pt x="100" y="84"/>
                    <a:pt x="95" y="76"/>
                    <a:pt x="87" y="67"/>
                  </a:cubicBezTo>
                  <a:cubicBezTo>
                    <a:pt x="85" y="77"/>
                    <a:pt x="84" y="83"/>
                    <a:pt x="83" y="86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6" y="104"/>
                    <a:pt x="92" y="114"/>
                    <a:pt x="98" y="126"/>
                  </a:cubicBezTo>
                  <a:cubicBezTo>
                    <a:pt x="76" y="141"/>
                    <a:pt x="75" y="141"/>
                    <a:pt x="75" y="141"/>
                  </a:cubicBezTo>
                  <a:cubicBezTo>
                    <a:pt x="73" y="136"/>
                    <a:pt x="69" y="127"/>
                    <a:pt x="69" y="127"/>
                  </a:cubicBezTo>
                  <a:cubicBezTo>
                    <a:pt x="67" y="129"/>
                    <a:pt x="65" y="133"/>
                    <a:pt x="63" y="137"/>
                  </a:cubicBezTo>
                  <a:cubicBezTo>
                    <a:pt x="61" y="140"/>
                    <a:pt x="56" y="148"/>
                    <a:pt x="48" y="159"/>
                  </a:cubicBezTo>
                  <a:cubicBezTo>
                    <a:pt x="30" y="139"/>
                    <a:pt x="48" y="159"/>
                    <a:pt x="30" y="139"/>
                  </a:cubicBezTo>
                  <a:cubicBezTo>
                    <a:pt x="30" y="198"/>
                    <a:pt x="30" y="198"/>
                    <a:pt x="30" y="198"/>
                  </a:cubicBezTo>
                  <a:lnTo>
                    <a:pt x="0" y="198"/>
                  </a:lnTo>
                  <a:close/>
                  <a:moveTo>
                    <a:pt x="30" y="136"/>
                  </a:moveTo>
                  <a:cubicBezTo>
                    <a:pt x="35" y="130"/>
                    <a:pt x="39" y="124"/>
                    <a:pt x="43" y="119"/>
                  </a:cubicBezTo>
                  <a:cubicBezTo>
                    <a:pt x="46" y="114"/>
                    <a:pt x="49" y="106"/>
                    <a:pt x="52" y="97"/>
                  </a:cubicBezTo>
                  <a:cubicBezTo>
                    <a:pt x="43" y="83"/>
                    <a:pt x="38" y="75"/>
                    <a:pt x="36" y="72"/>
                  </a:cubicBezTo>
                  <a:cubicBezTo>
                    <a:pt x="30" y="64"/>
                    <a:pt x="30" y="64"/>
                    <a:pt x="30" y="64"/>
                  </a:cubicBezTo>
                  <a:lnTo>
                    <a:pt x="30" y="136"/>
                  </a:ln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5" name="Freeform 60"/>
            <p:cNvSpPr>
              <a:spLocks noEditPoints="1"/>
            </p:cNvSpPr>
            <p:nvPr/>
          </p:nvSpPr>
          <p:spPr bwMode="auto">
            <a:xfrm>
              <a:off x="1009" y="2201"/>
              <a:ext cx="139" cy="140"/>
            </a:xfrm>
            <a:custGeom>
              <a:avLst/>
              <a:gdLst>
                <a:gd name="T0" fmla="*/ 74 w 222"/>
                <a:gd name="T1" fmla="*/ 113 h 223"/>
                <a:gd name="T2" fmla="*/ 131 w 222"/>
                <a:gd name="T3" fmla="*/ 84 h 223"/>
                <a:gd name="T4" fmla="*/ 120 w 222"/>
                <a:gd name="T5" fmla="*/ 66 h 223"/>
                <a:gd name="T6" fmla="*/ 108 w 222"/>
                <a:gd name="T7" fmla="*/ 85 h 223"/>
                <a:gd name="T8" fmla="*/ 101 w 222"/>
                <a:gd name="T9" fmla="*/ 82 h 223"/>
                <a:gd name="T10" fmla="*/ 83 w 222"/>
                <a:gd name="T11" fmla="*/ 74 h 223"/>
                <a:gd name="T12" fmla="*/ 118 w 222"/>
                <a:gd name="T13" fmla="*/ 0 h 223"/>
                <a:gd name="T14" fmla="*/ 147 w 222"/>
                <a:gd name="T15" fmla="*/ 6 h 223"/>
                <a:gd name="T16" fmla="*/ 141 w 222"/>
                <a:gd name="T17" fmla="*/ 21 h 223"/>
                <a:gd name="T18" fmla="*/ 196 w 222"/>
                <a:gd name="T19" fmla="*/ 21 h 223"/>
                <a:gd name="T20" fmla="*/ 204 w 222"/>
                <a:gd name="T21" fmla="*/ 32 h 223"/>
                <a:gd name="T22" fmla="*/ 168 w 222"/>
                <a:gd name="T23" fmla="*/ 86 h 223"/>
                <a:gd name="T24" fmla="*/ 222 w 222"/>
                <a:gd name="T25" fmla="*/ 114 h 223"/>
                <a:gd name="T26" fmla="*/ 211 w 222"/>
                <a:gd name="T27" fmla="*/ 138 h 223"/>
                <a:gd name="T28" fmla="*/ 197 w 222"/>
                <a:gd name="T29" fmla="*/ 133 h 223"/>
                <a:gd name="T30" fmla="*/ 197 w 222"/>
                <a:gd name="T31" fmla="*/ 223 h 223"/>
                <a:gd name="T32" fmla="*/ 171 w 222"/>
                <a:gd name="T33" fmla="*/ 223 h 223"/>
                <a:gd name="T34" fmla="*/ 171 w 222"/>
                <a:gd name="T35" fmla="*/ 218 h 223"/>
                <a:gd name="T36" fmla="*/ 124 w 222"/>
                <a:gd name="T37" fmla="*/ 218 h 223"/>
                <a:gd name="T38" fmla="*/ 124 w 222"/>
                <a:gd name="T39" fmla="*/ 223 h 223"/>
                <a:gd name="T40" fmla="*/ 97 w 222"/>
                <a:gd name="T41" fmla="*/ 222 h 223"/>
                <a:gd name="T42" fmla="*/ 97 w 222"/>
                <a:gd name="T43" fmla="*/ 132 h 223"/>
                <a:gd name="T44" fmla="*/ 89 w 222"/>
                <a:gd name="T45" fmla="*/ 136 h 223"/>
                <a:gd name="T46" fmla="*/ 74 w 222"/>
                <a:gd name="T47" fmla="*/ 113 h 223"/>
                <a:gd name="T48" fmla="*/ 105 w 222"/>
                <a:gd name="T49" fmla="*/ 128 h 223"/>
                <a:gd name="T50" fmla="*/ 185 w 222"/>
                <a:gd name="T51" fmla="*/ 128 h 223"/>
                <a:gd name="T52" fmla="*/ 148 w 222"/>
                <a:gd name="T53" fmla="*/ 103 h 223"/>
                <a:gd name="T54" fmla="*/ 105 w 222"/>
                <a:gd name="T55" fmla="*/ 128 h 223"/>
                <a:gd name="T56" fmla="*/ 124 w 222"/>
                <a:gd name="T57" fmla="*/ 194 h 223"/>
                <a:gd name="T58" fmla="*/ 171 w 222"/>
                <a:gd name="T59" fmla="*/ 194 h 223"/>
                <a:gd name="T60" fmla="*/ 171 w 222"/>
                <a:gd name="T61" fmla="*/ 153 h 223"/>
                <a:gd name="T62" fmla="*/ 124 w 222"/>
                <a:gd name="T63" fmla="*/ 153 h 223"/>
                <a:gd name="T64" fmla="*/ 124 w 222"/>
                <a:gd name="T65" fmla="*/ 194 h 223"/>
                <a:gd name="T66" fmla="*/ 150 w 222"/>
                <a:gd name="T67" fmla="*/ 67 h 223"/>
                <a:gd name="T68" fmla="*/ 167 w 222"/>
                <a:gd name="T69" fmla="*/ 45 h 223"/>
                <a:gd name="T70" fmla="*/ 138 w 222"/>
                <a:gd name="T71" fmla="*/ 45 h 223"/>
                <a:gd name="T72" fmla="*/ 150 w 222"/>
                <a:gd name="T73" fmla="*/ 67 h 223"/>
                <a:gd name="T74" fmla="*/ 0 w 222"/>
                <a:gd name="T75" fmla="*/ 65 h 223"/>
                <a:gd name="T76" fmla="*/ 42 w 222"/>
                <a:gd name="T77" fmla="*/ 1 h 223"/>
                <a:gd name="T78" fmla="*/ 68 w 222"/>
                <a:gd name="T79" fmla="*/ 12 h 223"/>
                <a:gd name="T80" fmla="*/ 30 w 222"/>
                <a:gd name="T81" fmla="*/ 69 h 223"/>
                <a:gd name="T82" fmla="*/ 47 w 222"/>
                <a:gd name="T83" fmla="*/ 70 h 223"/>
                <a:gd name="T84" fmla="*/ 68 w 222"/>
                <a:gd name="T85" fmla="*/ 37 h 223"/>
                <a:gd name="T86" fmla="*/ 91 w 222"/>
                <a:gd name="T87" fmla="*/ 51 h 223"/>
                <a:gd name="T88" fmla="*/ 39 w 222"/>
                <a:gd name="T89" fmla="*/ 124 h 223"/>
                <a:gd name="T90" fmla="*/ 78 w 222"/>
                <a:gd name="T91" fmla="*/ 118 h 223"/>
                <a:gd name="T92" fmla="*/ 75 w 222"/>
                <a:gd name="T93" fmla="*/ 145 h 223"/>
                <a:gd name="T94" fmla="*/ 9 w 222"/>
                <a:gd name="T95" fmla="*/ 155 h 223"/>
                <a:gd name="T96" fmla="*/ 1 w 222"/>
                <a:gd name="T97" fmla="*/ 129 h 223"/>
                <a:gd name="T98" fmla="*/ 31 w 222"/>
                <a:gd name="T99" fmla="*/ 92 h 223"/>
                <a:gd name="T100" fmla="*/ 3 w 222"/>
                <a:gd name="T101" fmla="*/ 93 h 223"/>
                <a:gd name="T102" fmla="*/ 0 w 222"/>
                <a:gd name="T103" fmla="*/ 65 h 223"/>
                <a:gd name="T104" fmla="*/ 3 w 222"/>
                <a:gd name="T105" fmla="*/ 189 h 223"/>
                <a:gd name="T106" fmla="*/ 84 w 222"/>
                <a:gd name="T107" fmla="*/ 163 h 223"/>
                <a:gd name="T108" fmla="*/ 81 w 222"/>
                <a:gd name="T109" fmla="*/ 192 h 223"/>
                <a:gd name="T110" fmla="*/ 15 w 222"/>
                <a:gd name="T111" fmla="*/ 217 h 223"/>
                <a:gd name="T112" fmla="*/ 3 w 222"/>
                <a:gd name="T113" fmla="*/ 18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2" h="223">
                  <a:moveTo>
                    <a:pt x="74" y="113"/>
                  </a:moveTo>
                  <a:cubicBezTo>
                    <a:pt x="110" y="99"/>
                    <a:pt x="131" y="84"/>
                    <a:pt x="131" y="84"/>
                  </a:cubicBezTo>
                  <a:cubicBezTo>
                    <a:pt x="126" y="77"/>
                    <a:pt x="123" y="72"/>
                    <a:pt x="120" y="66"/>
                  </a:cubicBezTo>
                  <a:cubicBezTo>
                    <a:pt x="116" y="73"/>
                    <a:pt x="112" y="79"/>
                    <a:pt x="108" y="85"/>
                  </a:cubicBezTo>
                  <a:cubicBezTo>
                    <a:pt x="103" y="83"/>
                    <a:pt x="102" y="82"/>
                    <a:pt x="101" y="82"/>
                  </a:cubicBezTo>
                  <a:cubicBezTo>
                    <a:pt x="100" y="81"/>
                    <a:pt x="98" y="80"/>
                    <a:pt x="83" y="74"/>
                  </a:cubicBezTo>
                  <a:cubicBezTo>
                    <a:pt x="103" y="48"/>
                    <a:pt x="116" y="8"/>
                    <a:pt x="118" y="0"/>
                  </a:cubicBezTo>
                  <a:cubicBezTo>
                    <a:pt x="145" y="5"/>
                    <a:pt x="119" y="0"/>
                    <a:pt x="147" y="6"/>
                  </a:cubicBezTo>
                  <a:cubicBezTo>
                    <a:pt x="145" y="11"/>
                    <a:pt x="143" y="16"/>
                    <a:pt x="141" y="21"/>
                  </a:cubicBezTo>
                  <a:cubicBezTo>
                    <a:pt x="141" y="21"/>
                    <a:pt x="195" y="21"/>
                    <a:pt x="196" y="21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0" y="40"/>
                    <a:pt x="187" y="66"/>
                    <a:pt x="168" y="86"/>
                  </a:cubicBezTo>
                  <a:cubicBezTo>
                    <a:pt x="179" y="95"/>
                    <a:pt x="191" y="105"/>
                    <a:pt x="222" y="114"/>
                  </a:cubicBezTo>
                  <a:cubicBezTo>
                    <a:pt x="220" y="118"/>
                    <a:pt x="214" y="131"/>
                    <a:pt x="211" y="138"/>
                  </a:cubicBezTo>
                  <a:cubicBezTo>
                    <a:pt x="206" y="137"/>
                    <a:pt x="202" y="135"/>
                    <a:pt x="197" y="133"/>
                  </a:cubicBezTo>
                  <a:cubicBezTo>
                    <a:pt x="197" y="223"/>
                    <a:pt x="197" y="223"/>
                    <a:pt x="197" y="223"/>
                  </a:cubicBezTo>
                  <a:cubicBezTo>
                    <a:pt x="171" y="223"/>
                    <a:pt x="171" y="223"/>
                    <a:pt x="171" y="223"/>
                  </a:cubicBezTo>
                  <a:cubicBezTo>
                    <a:pt x="171" y="218"/>
                    <a:pt x="171" y="218"/>
                    <a:pt x="171" y="218"/>
                  </a:cubicBezTo>
                  <a:cubicBezTo>
                    <a:pt x="124" y="218"/>
                    <a:pt x="124" y="218"/>
                    <a:pt x="124" y="218"/>
                  </a:cubicBezTo>
                  <a:cubicBezTo>
                    <a:pt x="124" y="223"/>
                    <a:pt x="124" y="223"/>
                    <a:pt x="124" y="223"/>
                  </a:cubicBezTo>
                  <a:cubicBezTo>
                    <a:pt x="97" y="222"/>
                    <a:pt x="97" y="222"/>
                    <a:pt x="97" y="222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4" y="133"/>
                    <a:pt x="92" y="135"/>
                    <a:pt x="89" y="136"/>
                  </a:cubicBezTo>
                  <a:cubicBezTo>
                    <a:pt x="84" y="128"/>
                    <a:pt x="74" y="113"/>
                    <a:pt x="74" y="113"/>
                  </a:cubicBezTo>
                  <a:close/>
                  <a:moveTo>
                    <a:pt x="105" y="128"/>
                  </a:moveTo>
                  <a:cubicBezTo>
                    <a:pt x="185" y="128"/>
                    <a:pt x="185" y="128"/>
                    <a:pt x="185" y="128"/>
                  </a:cubicBezTo>
                  <a:cubicBezTo>
                    <a:pt x="166" y="119"/>
                    <a:pt x="148" y="103"/>
                    <a:pt x="148" y="103"/>
                  </a:cubicBezTo>
                  <a:cubicBezTo>
                    <a:pt x="134" y="112"/>
                    <a:pt x="120" y="121"/>
                    <a:pt x="105" y="128"/>
                  </a:cubicBezTo>
                  <a:close/>
                  <a:moveTo>
                    <a:pt x="124" y="194"/>
                  </a:moveTo>
                  <a:cubicBezTo>
                    <a:pt x="171" y="194"/>
                    <a:pt x="171" y="194"/>
                    <a:pt x="171" y="194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24" y="153"/>
                    <a:pt x="124" y="153"/>
                    <a:pt x="124" y="153"/>
                  </a:cubicBezTo>
                  <a:lnTo>
                    <a:pt x="124" y="194"/>
                  </a:lnTo>
                  <a:close/>
                  <a:moveTo>
                    <a:pt x="150" y="67"/>
                  </a:moveTo>
                  <a:cubicBezTo>
                    <a:pt x="153" y="64"/>
                    <a:pt x="162" y="54"/>
                    <a:pt x="167" y="45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44" y="59"/>
                    <a:pt x="146" y="61"/>
                    <a:pt x="150" y="67"/>
                  </a:cubicBezTo>
                  <a:close/>
                  <a:moveTo>
                    <a:pt x="0" y="65"/>
                  </a:moveTo>
                  <a:cubicBezTo>
                    <a:pt x="34" y="23"/>
                    <a:pt x="42" y="1"/>
                    <a:pt x="42" y="1"/>
                  </a:cubicBezTo>
                  <a:cubicBezTo>
                    <a:pt x="68" y="12"/>
                    <a:pt x="41" y="0"/>
                    <a:pt x="68" y="12"/>
                  </a:cubicBezTo>
                  <a:cubicBezTo>
                    <a:pt x="62" y="24"/>
                    <a:pt x="47" y="48"/>
                    <a:pt x="30" y="69"/>
                  </a:cubicBezTo>
                  <a:cubicBezTo>
                    <a:pt x="36" y="69"/>
                    <a:pt x="42" y="70"/>
                    <a:pt x="47" y="70"/>
                  </a:cubicBezTo>
                  <a:cubicBezTo>
                    <a:pt x="51" y="64"/>
                    <a:pt x="65" y="44"/>
                    <a:pt x="68" y="37"/>
                  </a:cubicBezTo>
                  <a:cubicBezTo>
                    <a:pt x="91" y="51"/>
                    <a:pt x="69" y="37"/>
                    <a:pt x="91" y="51"/>
                  </a:cubicBezTo>
                  <a:cubicBezTo>
                    <a:pt x="78" y="71"/>
                    <a:pt x="60" y="98"/>
                    <a:pt x="39" y="124"/>
                  </a:cubicBezTo>
                  <a:cubicBezTo>
                    <a:pt x="55" y="122"/>
                    <a:pt x="78" y="118"/>
                    <a:pt x="78" y="118"/>
                  </a:cubicBezTo>
                  <a:cubicBezTo>
                    <a:pt x="77" y="122"/>
                    <a:pt x="75" y="145"/>
                    <a:pt x="75" y="145"/>
                  </a:cubicBezTo>
                  <a:cubicBezTo>
                    <a:pt x="9" y="155"/>
                    <a:pt x="75" y="145"/>
                    <a:pt x="9" y="155"/>
                  </a:cubicBezTo>
                  <a:cubicBezTo>
                    <a:pt x="7" y="145"/>
                    <a:pt x="1" y="129"/>
                    <a:pt x="1" y="129"/>
                  </a:cubicBezTo>
                  <a:cubicBezTo>
                    <a:pt x="5" y="126"/>
                    <a:pt x="28" y="98"/>
                    <a:pt x="31" y="92"/>
                  </a:cubicBezTo>
                  <a:cubicBezTo>
                    <a:pt x="22" y="92"/>
                    <a:pt x="12" y="93"/>
                    <a:pt x="3" y="93"/>
                  </a:cubicBezTo>
                  <a:cubicBezTo>
                    <a:pt x="3" y="89"/>
                    <a:pt x="1" y="73"/>
                    <a:pt x="0" y="65"/>
                  </a:cubicBezTo>
                  <a:close/>
                  <a:moveTo>
                    <a:pt x="3" y="189"/>
                  </a:moveTo>
                  <a:cubicBezTo>
                    <a:pt x="15" y="186"/>
                    <a:pt x="72" y="168"/>
                    <a:pt x="84" y="163"/>
                  </a:cubicBezTo>
                  <a:cubicBezTo>
                    <a:pt x="82" y="191"/>
                    <a:pt x="81" y="192"/>
                    <a:pt x="81" y="192"/>
                  </a:cubicBezTo>
                  <a:cubicBezTo>
                    <a:pt x="74" y="194"/>
                    <a:pt x="19" y="215"/>
                    <a:pt x="15" y="217"/>
                  </a:cubicBezTo>
                  <a:cubicBezTo>
                    <a:pt x="14" y="214"/>
                    <a:pt x="8" y="198"/>
                    <a:pt x="3" y="189"/>
                  </a:cubicBezTo>
                  <a:close/>
                </a:path>
              </a:pathLst>
            </a:custGeom>
            <a:solidFill>
              <a:srgbClr val="004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91" name="Title 1"/>
          <p:cNvSpPr>
            <a:spLocks noGrp="1"/>
          </p:cNvSpPr>
          <p:nvPr>
            <p:ph type="title"/>
          </p:nvPr>
        </p:nvSpPr>
        <p:spPr>
          <a:xfrm>
            <a:off x="412072" y="356248"/>
            <a:ext cx="5145349" cy="50488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452668" y="1704744"/>
            <a:ext cx="11205932" cy="461985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765"/>
            <a:fld id="{05F0BC20-87A7-431F-B17E-E4C7A03DFE0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7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765"/>
            <a:fld id="{91E103FA-9F68-4435-B3FA-420B5DAF70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hf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7B971-5B8B-4806-A3BA-8CAE0BF18502}" type="datetime1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F7C18-1DE6-4A9F-96C8-637D3A450B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8312" y1="67273" x2="26407" y2="77403"/>
                        <a14:foregroundMark x1="15411" y1="67403" x2="15411" y2="67403"/>
                        <a14:foregroundMark x1="3377" y1="68182" x2="26320" y2="97013"/>
                        <a14:foregroundMark x1="52987" y1="95714" x2="32035" y2="95325"/>
                        <a14:foregroundMark x1="63810" y1="80390" x2="84416" y2="94286"/>
                        <a14:foregroundMark x1="4329" y1="89351" x2="17662" y2="90390"/>
                        <a14:backgroundMark x1="10216" y1="35714" x2="85628" y2="38442"/>
                        <a14:backgroundMark x1="9004" y1="49091" x2="82684" y2="46104"/>
                        <a14:backgroundMark x1="5628" y1="57273" x2="16450" y2="54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741" b="20404"/>
          <a:stretch>
            <a:fillRect/>
          </a:stretch>
        </p:blipFill>
        <p:spPr>
          <a:xfrm>
            <a:off x="0" y="4716709"/>
            <a:ext cx="12192000" cy="2141291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1065094" y="1283182"/>
            <a:ext cx="10042382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基于</a:t>
            </a:r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IPv6</a:t>
            </a:r>
            <a:r>
              <a:rPr lang="zh-CN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的农业物联网设计与实现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284740" y="3035591"/>
            <a:ext cx="3622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汇报人：付康为</a:t>
            </a:r>
            <a:endParaRPr lang="en-US" altLang="zh-CN" sz="2400" b="1" dirty="0">
              <a:solidFill>
                <a:srgbClr val="FFFF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指导老师：孙玲</a:t>
            </a:r>
            <a:endParaRPr lang="en-US" altLang="zh-CN" sz="2400" b="1" dirty="0">
              <a:solidFill>
                <a:srgbClr val="FFFF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rgbClr val="FFFF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专业：信息与通信工程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00015A-4686-4698-85AF-E775E4592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1</a:t>
            </a:fld>
            <a:endParaRPr lang="zh-CN" altLang="en-US" sz="22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4496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系统架构设计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新建 Microsoft Visio 绘图 (16)">
            <a:extLst>
              <a:ext uri="{FF2B5EF4-FFF2-40B4-BE49-F238E27FC236}">
                <a16:creationId xmlns:a16="http://schemas.microsoft.com/office/drawing/2014/main" id="{713CF06C-106B-4109-A804-B5BAA6CFC3A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03552" y="2614405"/>
            <a:ext cx="6297145" cy="240780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76AE1C3-F0DE-4131-981D-4B332611D2C0}"/>
              </a:ext>
            </a:extLst>
          </p:cNvPr>
          <p:cNvSpPr/>
          <p:nvPr/>
        </p:nvSpPr>
        <p:spPr>
          <a:xfrm>
            <a:off x="7429446" y="5022213"/>
            <a:ext cx="3581943" cy="460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6LoWPAN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无线传感器网络拓扑图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AA5500-711B-4CFC-A519-B94A0191F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06" y="900531"/>
            <a:ext cx="5527775" cy="5898927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9A25D4-8FAB-4E37-8BCE-0B2123D45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10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65551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4496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需要解决的问题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658753-5FAF-4656-AB6A-4072CC744ADF}"/>
              </a:ext>
            </a:extLst>
          </p:cNvPr>
          <p:cNvSpPr/>
          <p:nvPr/>
        </p:nvSpPr>
        <p:spPr>
          <a:xfrm>
            <a:off x="3683266" y="1576821"/>
            <a:ext cx="4977157" cy="4089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硬件电路的设计？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342900" indent="-342900" eaLnBrk="0" hangingPunct="0">
              <a:lnSpc>
                <a:spcPct val="150000"/>
              </a:lnSpc>
              <a:buFont typeface="+mj-lt"/>
              <a:buAutoNum type="arabicPeriod"/>
            </a:pPr>
            <a:endParaRPr lang="en-US" altLang="zh-CN" sz="1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457200" indent="-457200" eaLnBrk="0" hangingPunct="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嵌入式系统软件的设计？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342900" indent="-342900" eaLnBrk="0" hangingPunct="0">
              <a:lnSpc>
                <a:spcPct val="150000"/>
              </a:lnSpc>
              <a:buFont typeface="+mj-lt"/>
              <a:buAutoNum type="arabicPeriod"/>
            </a:pPr>
            <a:endParaRPr lang="en-US" altLang="zh-CN" sz="1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457200" indent="-457200" eaLnBrk="0" hangingPunct="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边界路由器软件设计？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342900" indent="-342900" eaLnBrk="0" hangingPunct="0">
              <a:lnSpc>
                <a:spcPct val="150000"/>
              </a:lnSpc>
              <a:buFont typeface="+mj-lt"/>
              <a:buAutoNum type="arabicPeriod"/>
            </a:pPr>
            <a:endParaRPr lang="en-US" altLang="zh-CN" sz="1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457200" indent="-457200" eaLnBrk="0" hangingPunct="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多传感器数据处理问题？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342900" indent="-342900" eaLnBrk="0" hangingPunct="0">
              <a:lnSpc>
                <a:spcPct val="150000"/>
              </a:lnSpc>
              <a:buFont typeface="+mj-lt"/>
              <a:buAutoNum type="arabicPeriod"/>
            </a:pPr>
            <a:endParaRPr lang="en-US" altLang="zh-CN" sz="1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457200" indent="-457200" eaLnBrk="0" hangingPunct="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上位机软件设计？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F97A7F-C747-47CA-8350-7DEC086E9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11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78060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6" y="243881"/>
            <a:ext cx="387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硬件电路设计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F97E94-8F34-4FC9-AE99-1C811EF5F093}"/>
              </a:ext>
            </a:extLst>
          </p:cNvPr>
          <p:cNvSpPr/>
          <p:nvPr/>
        </p:nvSpPr>
        <p:spPr>
          <a:xfrm>
            <a:off x="2168911" y="1280887"/>
            <a:ext cx="7915138" cy="5150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硬件设计分为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边界路由器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设计和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传感器节点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设计。</a:t>
            </a:r>
          </a:p>
          <a:p>
            <a:pPr lvl="0" eaLnBrk="0" hangingPunct="0">
              <a:lnSpc>
                <a:spcPct val="150000"/>
              </a:lnSpc>
            </a:pPr>
            <a:r>
              <a:rPr lang="zh-CN" altLang="en-US" sz="15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 </a:t>
            </a:r>
          </a:p>
          <a:p>
            <a:pPr marL="342900" lvl="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边界路由器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实现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6LoWPAN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网络的数据包和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IP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网络数据包之间的格式转换。</a:t>
            </a:r>
          </a:p>
          <a:p>
            <a:pPr lvl="0" eaLnBrk="0" hangingPunct="0">
              <a:lnSpc>
                <a:spcPct val="150000"/>
              </a:lnSpc>
            </a:pPr>
            <a:endParaRPr lang="zh-CN" altLang="en-US" sz="1500" dirty="0">
              <a:solidFill>
                <a:prstClr val="black"/>
              </a:solidFill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342900" lvl="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传感器节点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作用如下：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     1)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 采集大棚内温度、二氧化碳等环境参数。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     2)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获取大棚中各个设备的工作状态。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     3)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 通过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6LoWPAN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网络将以上信息传输至边界路由器。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     4)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对大棚中的设备进行开关控制。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FDA896-6809-4417-A1CF-767BD0E7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12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5739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6" y="243881"/>
            <a:ext cx="387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传感器节点电路设计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7227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15422" y="1367440"/>
            <a:ext cx="5702800" cy="4712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传感器节点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的设计准则如下：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  </a:t>
            </a:r>
          </a:p>
          <a:p>
            <a:pPr marL="457200" lvl="0" indent="-457200" eaLnBrk="0" hangingPunct="0">
              <a:lnSpc>
                <a:spcPct val="150000"/>
              </a:lnSpc>
              <a:buAutoNum type="arabicParenBoth"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具有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RF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无线收发器模块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457200" lvl="0" indent="-457200" eaLnBrk="0" hangingPunct="0">
              <a:lnSpc>
                <a:spcPct val="150000"/>
              </a:lnSpc>
              <a:buAutoNum type="arabicParenBoth"/>
            </a:pPr>
            <a:endParaRPr lang="en-US" altLang="zh-CN" sz="500" dirty="0">
              <a:solidFill>
                <a:prstClr val="black"/>
              </a:solidFill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457200" lvl="0" indent="-457200" eaLnBrk="0" hangingPunct="0">
              <a:lnSpc>
                <a:spcPct val="150000"/>
              </a:lnSpc>
              <a:buAutoNum type="arabicParenBoth"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微处理器符合基于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IEEE 802.15.4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标准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457200" lvl="0" indent="-457200" eaLnBrk="0" hangingPunct="0">
              <a:lnSpc>
                <a:spcPct val="150000"/>
              </a:lnSpc>
              <a:buAutoNum type="arabicParenBoth"/>
            </a:pPr>
            <a:endParaRPr lang="en-US" altLang="zh-CN" sz="500" dirty="0">
              <a:solidFill>
                <a:prstClr val="black"/>
              </a:solidFill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457200" lvl="0" indent="-457200" eaLnBrk="0" hangingPunct="0">
              <a:lnSpc>
                <a:spcPct val="150000"/>
              </a:lnSpc>
              <a:buAutoNum type="arabicParenBoth"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具有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低功耗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的模式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457200" lvl="0" indent="-457200" eaLnBrk="0" hangingPunct="0">
              <a:lnSpc>
                <a:spcPct val="150000"/>
              </a:lnSpc>
              <a:buAutoNum type="arabicParenBoth"/>
            </a:pPr>
            <a:endParaRPr lang="en-US" altLang="zh-CN" sz="500" dirty="0">
              <a:solidFill>
                <a:prstClr val="black"/>
              </a:solidFill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457200" lvl="0" indent="-457200" eaLnBrk="0" hangingPunct="0">
              <a:lnSpc>
                <a:spcPct val="150000"/>
              </a:lnSpc>
              <a:buAutoNum type="arabicParenBoth"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使用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电池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进行供电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457200" lvl="0" indent="-457200" eaLnBrk="0" hangingPunct="0">
              <a:lnSpc>
                <a:spcPct val="150000"/>
              </a:lnSpc>
              <a:buAutoNum type="arabicParenBoth"/>
            </a:pPr>
            <a:endParaRPr lang="en-US" altLang="zh-CN" sz="500" dirty="0">
              <a:solidFill>
                <a:prstClr val="black"/>
              </a:solidFill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457200" lvl="0" indent="-457200" eaLnBrk="0" hangingPunct="0">
              <a:lnSpc>
                <a:spcPct val="150000"/>
              </a:lnSpc>
              <a:buAutoNum type="arabicParenBoth"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搭载多个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传感器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模块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457200" lvl="0" indent="-457200" eaLnBrk="0" hangingPunct="0">
              <a:lnSpc>
                <a:spcPct val="150000"/>
              </a:lnSpc>
              <a:buAutoNum type="arabicParenBoth"/>
            </a:pPr>
            <a:endParaRPr lang="en-US" altLang="zh-CN" sz="500" dirty="0">
              <a:solidFill>
                <a:prstClr val="black"/>
              </a:solidFill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457200" lvl="0" indent="-457200" eaLnBrk="0" hangingPunct="0">
              <a:lnSpc>
                <a:spcPct val="150000"/>
              </a:lnSpc>
              <a:buAutoNum type="arabicParenBoth"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搭载一个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继电器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模块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华康少女文字W5(P)" pitchFamily="82" charset="-122"/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8D4E1459-854D-4916-9663-E2199D968467}"/>
              </a:ext>
            </a:extLst>
          </p:cNvPr>
          <p:cNvSpPr/>
          <p:nvPr/>
        </p:nvSpPr>
        <p:spPr>
          <a:xfrm>
            <a:off x="6618222" y="2322752"/>
            <a:ext cx="950975" cy="30988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1D000E5-D5C8-4EA5-89EA-AE421F147AA0}"/>
              </a:ext>
            </a:extLst>
          </p:cNvPr>
          <p:cNvSpPr/>
          <p:nvPr/>
        </p:nvSpPr>
        <p:spPr>
          <a:xfrm>
            <a:off x="7714624" y="224686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</a:rPr>
              <a:t>无线传感器网络基础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44E148FC-7DA0-45F0-BAB0-D93227533C90}"/>
              </a:ext>
            </a:extLst>
          </p:cNvPr>
          <p:cNvSpPr/>
          <p:nvPr/>
        </p:nvSpPr>
        <p:spPr>
          <a:xfrm>
            <a:off x="6618222" y="2968717"/>
            <a:ext cx="950976" cy="30988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0173C9-0D6B-4C25-8C66-619FBC923561}"/>
              </a:ext>
            </a:extLst>
          </p:cNvPr>
          <p:cNvSpPr/>
          <p:nvPr/>
        </p:nvSpPr>
        <p:spPr>
          <a:xfrm>
            <a:off x="7714624" y="2892825"/>
            <a:ext cx="39042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6LoWPAN</a:t>
            </a:r>
            <a:r>
              <a:rPr lang="zh-CN" altLang="en-US" sz="2400" dirty="0">
                <a:latin typeface="+mn-ea"/>
              </a:rPr>
              <a:t>网络的硬件基础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F2FAD8-C7C4-4D42-914D-DB2C8AB41BEF}"/>
              </a:ext>
            </a:extLst>
          </p:cNvPr>
          <p:cNvSpPr/>
          <p:nvPr/>
        </p:nvSpPr>
        <p:spPr>
          <a:xfrm>
            <a:off x="7714625" y="3547219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</a:rPr>
              <a:t>传感器节点长时间工作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5F487B3F-05C0-4EA3-BE64-C2340D217E1F}"/>
              </a:ext>
            </a:extLst>
          </p:cNvPr>
          <p:cNvSpPr/>
          <p:nvPr/>
        </p:nvSpPr>
        <p:spPr>
          <a:xfrm>
            <a:off x="6618222" y="3623112"/>
            <a:ext cx="950976" cy="30988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1957E0-AED5-4D4D-BD14-B427611182F3}"/>
              </a:ext>
            </a:extLst>
          </p:cNvPr>
          <p:cNvSpPr/>
          <p:nvPr/>
        </p:nvSpPr>
        <p:spPr>
          <a:xfrm>
            <a:off x="7714625" y="4238156"/>
            <a:ext cx="36372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便于布置传感器节点位置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82254CF4-CAE4-4F3E-ABB4-A81D27674912}"/>
              </a:ext>
            </a:extLst>
          </p:cNvPr>
          <p:cNvSpPr/>
          <p:nvPr/>
        </p:nvSpPr>
        <p:spPr>
          <a:xfrm>
            <a:off x="6618222" y="4314049"/>
            <a:ext cx="950976" cy="30988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CEF7E93-D502-4B95-9CA7-E945A49ACFFF}"/>
              </a:ext>
            </a:extLst>
          </p:cNvPr>
          <p:cNvSpPr/>
          <p:nvPr/>
        </p:nvSpPr>
        <p:spPr>
          <a:xfrm>
            <a:off x="7714625" y="4916894"/>
            <a:ext cx="2678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</a:rPr>
              <a:t>大棚环境数据采集</a:t>
            </a: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9E0CFE41-D956-4CC6-A1DC-7CD9296CE04A}"/>
              </a:ext>
            </a:extLst>
          </p:cNvPr>
          <p:cNvSpPr/>
          <p:nvPr/>
        </p:nvSpPr>
        <p:spPr>
          <a:xfrm>
            <a:off x="6618222" y="4992787"/>
            <a:ext cx="950976" cy="30988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5B71522-0938-4CD4-8735-351894A89D31}"/>
              </a:ext>
            </a:extLst>
          </p:cNvPr>
          <p:cNvSpPr/>
          <p:nvPr/>
        </p:nvSpPr>
        <p:spPr>
          <a:xfrm>
            <a:off x="7714625" y="559730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</a:rPr>
              <a:t>大棚设备远程控制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E26114ED-784C-43E3-BF5D-09F00500CDB0}"/>
              </a:ext>
            </a:extLst>
          </p:cNvPr>
          <p:cNvSpPr/>
          <p:nvPr/>
        </p:nvSpPr>
        <p:spPr>
          <a:xfrm>
            <a:off x="6618222" y="5673200"/>
            <a:ext cx="950976" cy="30988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59F675-7035-4C74-B32F-50BABC9DA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13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3720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4496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49EEB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传感器节点电路设计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9545" y="1369990"/>
            <a:ext cx="5576455" cy="4412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CC2530</a:t>
            </a:r>
            <a:r>
              <a:rPr lang="zh-CN" altLang="en-US" sz="2400" dirty="0">
                <a:latin typeface="+mn-ea"/>
              </a:rPr>
              <a:t>微处理器：</a:t>
            </a:r>
            <a:endParaRPr lang="en-US" altLang="zh-CN" sz="2400" dirty="0">
              <a:latin typeface="+mn-ea"/>
            </a:endParaRP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+mn-ea"/>
              </a:rPr>
              <a:t>具有低功耗的优势。</a:t>
            </a:r>
            <a:endParaRPr lang="en-US" altLang="zh-CN" sz="2400" dirty="0">
              <a:latin typeface="+mn-ea"/>
            </a:endParaRP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+mn-ea"/>
              </a:rPr>
              <a:t>使用电池进行供电。</a:t>
            </a:r>
            <a:endParaRPr lang="en-US" altLang="zh-CN" sz="2400" dirty="0">
              <a:latin typeface="+mn-ea"/>
            </a:endParaRP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+mn-ea"/>
              </a:rPr>
              <a:t>符合</a:t>
            </a:r>
            <a:r>
              <a:rPr lang="en-US" altLang="zh-CN" sz="2400" dirty="0">
                <a:latin typeface="+mn-ea"/>
              </a:rPr>
              <a:t>IEEE 802.15.4</a:t>
            </a:r>
            <a:r>
              <a:rPr lang="zh-CN" altLang="en-US" sz="2400" dirty="0">
                <a:latin typeface="+mn-ea"/>
              </a:rPr>
              <a:t>标准。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DHT11</a:t>
            </a:r>
            <a:r>
              <a:rPr lang="zh-CN" altLang="en-US" sz="2400" dirty="0">
                <a:latin typeface="+mn-ea"/>
              </a:rPr>
              <a:t>：获取大棚温湿度数据。</a:t>
            </a:r>
            <a:endParaRPr lang="en-US" altLang="zh-CN" sz="2400" dirty="0">
              <a:latin typeface="+mn-ea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SGP30</a:t>
            </a:r>
            <a:r>
              <a:rPr lang="zh-CN" altLang="en-US" sz="2400" dirty="0">
                <a:latin typeface="+mn-ea"/>
              </a:rPr>
              <a:t>：获取大棚二氧化碳浓度。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继电器：对大棚设备进行开关控制。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98C072-A45C-4752-8346-C4127987A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20" y="2057306"/>
            <a:ext cx="5823030" cy="3611967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B016A8-BCD0-4E6D-8859-E3F52C65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14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1622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4496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49EEB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传感器节点电路设计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6760" y="3171076"/>
            <a:ext cx="280813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CC2530</a:t>
            </a:r>
            <a:r>
              <a:rPr lang="zh-CN" altLang="en-US" sz="2400" dirty="0">
                <a:latin typeface="+mn-ea"/>
              </a:rPr>
              <a:t>微处理器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B9F0CA-9FC4-4760-93C0-AA0179829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5" y="1119000"/>
            <a:ext cx="3273866" cy="17827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9D17AA-F825-4C62-8EA7-9C75D8241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585" y="1254892"/>
            <a:ext cx="3975069" cy="163947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A4981A-3A96-4B6B-B1A8-06734D0C8899}"/>
              </a:ext>
            </a:extLst>
          </p:cNvPr>
          <p:cNvSpPr/>
          <p:nvPr/>
        </p:nvSpPr>
        <p:spPr>
          <a:xfrm>
            <a:off x="5145824" y="3171076"/>
            <a:ext cx="150059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DHT11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38493C-5D6D-4F76-B9DC-1276C1CE1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159" y="4142405"/>
            <a:ext cx="3751650" cy="155942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406F9F1-F052-458F-9FC7-4C87C5F95FDA}"/>
              </a:ext>
            </a:extLst>
          </p:cNvPr>
          <p:cNvSpPr/>
          <p:nvPr/>
        </p:nvSpPr>
        <p:spPr>
          <a:xfrm>
            <a:off x="1833689" y="5833453"/>
            <a:ext cx="150059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SGP30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F6CF7D-988D-4AFC-9D75-05F3656E1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0052" y="4032041"/>
            <a:ext cx="4511832" cy="180141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8F8C863-E50B-47DC-A35C-5F6A0C853120}"/>
              </a:ext>
            </a:extLst>
          </p:cNvPr>
          <p:cNvSpPr/>
          <p:nvPr/>
        </p:nvSpPr>
        <p:spPr>
          <a:xfrm>
            <a:off x="8100618" y="5833453"/>
            <a:ext cx="233910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继电器控制电路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3317207-B9A5-47E2-821D-AF87ADD93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3412" y="1345972"/>
            <a:ext cx="3889966" cy="136962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EF422AB-BC9B-48E9-954A-9A0FAA53C7C6}"/>
              </a:ext>
            </a:extLst>
          </p:cNvPr>
          <p:cNvSpPr/>
          <p:nvPr/>
        </p:nvSpPr>
        <p:spPr>
          <a:xfrm>
            <a:off x="9188100" y="3171076"/>
            <a:ext cx="150059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供电电路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EFD562E-0C26-4470-9C4C-0D8B42F2F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8035" y="4032041"/>
            <a:ext cx="1752017" cy="1752017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E1E08E-74D4-4BF3-B284-B6C307A3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15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0596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4496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49EEB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传感器节点电路设计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6E15F8-E206-4B0C-A045-8B6C5178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160" y="1190287"/>
            <a:ext cx="4631860" cy="4414848"/>
          </a:xfrm>
          <a:prstGeom prst="rect">
            <a:avLst/>
          </a:prstGeom>
        </p:spPr>
      </p:pic>
      <p:pic>
        <p:nvPicPr>
          <p:cNvPr id="11" name="图片 10" descr="图片包含 游戏机, 电子, 电路&#10;&#10;描述已自动生成">
            <a:extLst>
              <a:ext uri="{FF2B5EF4-FFF2-40B4-BE49-F238E27FC236}">
                <a16:creationId xmlns:a16="http://schemas.microsoft.com/office/drawing/2014/main" id="{83CA58B6-D93F-431F-80AC-CC9A234C2D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440" y="1293919"/>
            <a:ext cx="3294436" cy="439258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D97B3023-FD05-416B-9E26-943782CADA81}"/>
              </a:ext>
            </a:extLst>
          </p:cNvPr>
          <p:cNvSpPr/>
          <p:nvPr/>
        </p:nvSpPr>
        <p:spPr>
          <a:xfrm>
            <a:off x="2600075" y="5805260"/>
            <a:ext cx="280813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PCB</a:t>
            </a:r>
            <a:r>
              <a:rPr lang="zh-CN" altLang="en-US" sz="2400" dirty="0">
                <a:latin typeface="+mn-ea"/>
              </a:rPr>
              <a:t>电路设计</a:t>
            </a:r>
            <a:endParaRPr lang="en-US" altLang="zh-CN" sz="2400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3530008-9C47-4FDF-93BF-FDFF03FD1031}"/>
              </a:ext>
            </a:extLst>
          </p:cNvPr>
          <p:cNvSpPr/>
          <p:nvPr/>
        </p:nvSpPr>
        <p:spPr>
          <a:xfrm>
            <a:off x="8187856" y="5783760"/>
            <a:ext cx="280813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焊接实物图</a:t>
            </a:r>
            <a:endParaRPr lang="en-US" altLang="zh-CN" sz="2400" dirty="0">
              <a:latin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58FE10-826E-464C-A9C9-8DC8C4BA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16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20654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6" y="243881"/>
            <a:ext cx="387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传感器节点软件设计</a:t>
            </a:r>
            <a:endParaRPr lang="zh-CN" altLang="en-US" sz="32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42847" y="1334298"/>
            <a:ext cx="5612264" cy="44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eaLnBrk="0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6LoWPAN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无线传感器网络协议栈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457200" lvl="0" indent="-457200" eaLnBrk="0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精简的</a:t>
            </a: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IPv6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协议栈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457200" lvl="0" indent="-457200" eaLnBrk="0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设备驱动程序，如传感器、继电器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457200" lvl="0" indent="-457200" eaLnBrk="0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可靠的数据传输方式：</a:t>
            </a: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COAP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协议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457200" lvl="0" indent="-457200" eaLnBrk="0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无线数据报文的路由：</a:t>
            </a: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RPL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协议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457200" lvl="0" indent="-457200" eaLnBrk="0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JSON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数据格式解析程序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6F8F6E-35C9-4F61-A745-67ACA5AA8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0" y="1462184"/>
            <a:ext cx="3671704" cy="4401792"/>
          </a:xfrm>
          <a:prstGeom prst="rect">
            <a:avLst/>
          </a:prstGeom>
        </p:spPr>
      </p:pic>
      <p:sp>
        <p:nvSpPr>
          <p:cNvPr id="4" name="右大括号 3">
            <a:extLst>
              <a:ext uri="{FF2B5EF4-FFF2-40B4-BE49-F238E27FC236}">
                <a16:creationId xmlns:a16="http://schemas.microsoft.com/office/drawing/2014/main" id="{88F519B1-E86C-41FC-B768-CBA76634D7A2}"/>
              </a:ext>
            </a:extLst>
          </p:cNvPr>
          <p:cNvSpPr/>
          <p:nvPr/>
        </p:nvSpPr>
        <p:spPr>
          <a:xfrm>
            <a:off x="6336885" y="1496160"/>
            <a:ext cx="619760" cy="43338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260634-8ED2-4A47-82A0-17F2EBC3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17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68661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5363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rgbClr val="349EEB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6LoWPAN</a:t>
            </a:r>
            <a:r>
              <a:rPr lang="zh-CN" altLang="en-US" sz="3200" b="1" dirty="0">
                <a:solidFill>
                  <a:srgbClr val="349EEB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200" b="1" dirty="0">
                <a:solidFill>
                  <a:srgbClr val="349EEB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COAP</a:t>
            </a:r>
            <a:r>
              <a:rPr lang="zh-CN" altLang="en-US" sz="3200" b="1" dirty="0">
                <a:solidFill>
                  <a:srgbClr val="349EEB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200" b="1" dirty="0">
                <a:solidFill>
                  <a:srgbClr val="349EEB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RPL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49EEB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68E0BC-950B-4F82-A240-17828064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58" y="1084000"/>
            <a:ext cx="4502168" cy="25910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C32D4C-2B6B-4A50-85C0-57E5D120C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539" y="1048056"/>
            <a:ext cx="5037031" cy="25910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9425F0-0863-4EEA-979E-106DD87F0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599" y="4147744"/>
            <a:ext cx="4079053" cy="227337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23A2DA1-C1CF-4BC3-A58F-66BB2AD4CB44}"/>
              </a:ext>
            </a:extLst>
          </p:cNvPr>
          <p:cNvSpPr/>
          <p:nvPr/>
        </p:nvSpPr>
        <p:spPr>
          <a:xfrm>
            <a:off x="393895" y="3830733"/>
            <a:ext cx="7185465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6LoWPAN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协议栈：对</a:t>
            </a: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IPv6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数据报文进行拆分与重组，使其适用于无线传感器网络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457200" lvl="0" indent="-4572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RPL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协议：在无线传感器网络中，对</a:t>
            </a: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IPv6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数据报文进行路由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457200" lvl="0" indent="-4572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COAP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协议：基于</a:t>
            </a: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UDP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的数据可靠传输方案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377D9B-7B55-4480-937F-43169626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18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05705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4496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349EEB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边界路由器架构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49EEB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DED1DB-21AD-41EC-8514-2D80D68BD12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332" y="1854360"/>
            <a:ext cx="4585856" cy="31492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8FAA9D0-868D-4B82-8903-8D3321928720}"/>
              </a:ext>
            </a:extLst>
          </p:cNvPr>
          <p:cNvSpPr/>
          <p:nvPr/>
        </p:nvSpPr>
        <p:spPr>
          <a:xfrm>
            <a:off x="457998" y="921316"/>
            <a:ext cx="6690148" cy="3674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6LoWPAN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网络与</a:t>
            </a: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IP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网络之间的桥梁。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342900" lvl="0" indent="-342900" eaLnBrk="0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边界路由器分为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转换器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路由器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两个部分。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342900" lvl="0" indent="-342900" eaLnBrk="0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路由器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部分实现</a:t>
            </a: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IP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数据报文的传输。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342900" lvl="0" indent="-342900" eaLnBrk="0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转换器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部分实现</a:t>
            </a: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6LoWPAN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数据报文的传输。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342900" lvl="0" indent="-342900" eaLnBrk="0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转换器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部分使用串口与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路由器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部分进行通信。</a:t>
            </a:r>
          </a:p>
        </p:txBody>
      </p:sp>
      <p:pic>
        <p:nvPicPr>
          <p:cNvPr id="8" name="图片 7" descr="新建 Microsoft Visio 绘图 (6)">
            <a:extLst>
              <a:ext uri="{FF2B5EF4-FFF2-40B4-BE49-F238E27FC236}">
                <a16:creationId xmlns:a16="http://schemas.microsoft.com/office/drawing/2014/main" id="{3A5C7C25-AA45-4D18-8FEB-C1B3E4562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91" y="4840114"/>
            <a:ext cx="6292362" cy="177400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780B69-A41A-4B8F-8E36-56746645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19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91776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>
            <a:spLocks noChangeAspect="1"/>
          </p:cNvSpPr>
          <p:nvPr/>
        </p:nvSpPr>
        <p:spPr>
          <a:xfrm>
            <a:off x="0" y="0"/>
            <a:ext cx="3626069" cy="652740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732200" y="2430992"/>
            <a:ext cx="2161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732200" y="3527688"/>
            <a:ext cx="2161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DC0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b="1" dirty="0">
              <a:solidFill>
                <a:srgbClr val="FDC00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: 圆角 81"/>
          <p:cNvSpPr/>
          <p:nvPr/>
        </p:nvSpPr>
        <p:spPr>
          <a:xfrm>
            <a:off x="5697550" y="927764"/>
            <a:ext cx="643340" cy="64334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731052" y="987751"/>
            <a:ext cx="3272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研究背景与意义</a:t>
            </a:r>
          </a:p>
        </p:txBody>
      </p:sp>
      <p:sp>
        <p:nvSpPr>
          <p:cNvPr id="84" name="矩形: 圆角 83"/>
          <p:cNvSpPr/>
          <p:nvPr/>
        </p:nvSpPr>
        <p:spPr>
          <a:xfrm>
            <a:off x="5693520" y="1935608"/>
            <a:ext cx="643340" cy="64334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6731052" y="1985967"/>
            <a:ext cx="319631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研究内容与方法</a:t>
            </a:r>
          </a:p>
        </p:txBody>
      </p:sp>
      <p:sp>
        <p:nvSpPr>
          <p:cNvPr id="86" name="矩形: 圆角 85"/>
          <p:cNvSpPr/>
          <p:nvPr/>
        </p:nvSpPr>
        <p:spPr>
          <a:xfrm>
            <a:off x="5714662" y="4154905"/>
            <a:ext cx="643340" cy="64334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6731052" y="4214965"/>
            <a:ext cx="3196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主要创新点与成果</a:t>
            </a:r>
          </a:p>
        </p:txBody>
      </p:sp>
      <p:sp>
        <p:nvSpPr>
          <p:cNvPr id="146" name="矩形 145"/>
          <p:cNvSpPr>
            <a:spLocks noChangeAspect="1"/>
          </p:cNvSpPr>
          <p:nvPr/>
        </p:nvSpPr>
        <p:spPr>
          <a:xfrm>
            <a:off x="0" y="6527409"/>
            <a:ext cx="3626069" cy="330591"/>
          </a:xfrm>
          <a:prstGeom prst="rect">
            <a:avLst/>
          </a:prstGeom>
          <a:solidFill>
            <a:srgbClr val="FDC0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BF39855-0FE9-4C46-8CC4-5BD904406E22}"/>
              </a:ext>
            </a:extLst>
          </p:cNvPr>
          <p:cNvSpPr/>
          <p:nvPr/>
        </p:nvSpPr>
        <p:spPr>
          <a:xfrm>
            <a:off x="5774330" y="5277409"/>
            <a:ext cx="643340" cy="64334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63DCE7-D493-4271-8C2F-CEE264162E6C}"/>
              </a:ext>
            </a:extLst>
          </p:cNvPr>
          <p:cNvSpPr txBox="1"/>
          <p:nvPr/>
        </p:nvSpPr>
        <p:spPr>
          <a:xfrm>
            <a:off x="6731052" y="5330089"/>
            <a:ext cx="3102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F8F940-8720-43BD-BF23-E5645DF4CDD4}"/>
              </a:ext>
            </a:extLst>
          </p:cNvPr>
          <p:cNvSpPr txBox="1"/>
          <p:nvPr/>
        </p:nvSpPr>
        <p:spPr>
          <a:xfrm>
            <a:off x="6731052" y="3099841"/>
            <a:ext cx="277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49F7AE9-38BF-4E86-AA30-A70FDAB3EFFA}"/>
              </a:ext>
            </a:extLst>
          </p:cNvPr>
          <p:cNvSpPr/>
          <p:nvPr/>
        </p:nvSpPr>
        <p:spPr>
          <a:xfrm>
            <a:off x="5714662" y="3032401"/>
            <a:ext cx="643340" cy="64334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4496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349EEB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边界路由器架构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49EEB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FAA9D0-868D-4B82-8903-8D3321928720}"/>
              </a:ext>
            </a:extLst>
          </p:cNvPr>
          <p:cNvSpPr/>
          <p:nvPr/>
        </p:nvSpPr>
        <p:spPr>
          <a:xfrm>
            <a:off x="1331480" y="5816292"/>
            <a:ext cx="2828372" cy="719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20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转换器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部分电路图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9D2A37-7ACD-423D-9B4D-4C663E5AE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034" y="580999"/>
            <a:ext cx="2804490" cy="2973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AB2D1A1-5968-4BD2-92AE-1D86EAB9B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437" y="3749584"/>
            <a:ext cx="4512832" cy="26460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E2C3D2-3B50-4023-88DD-7431B5B9C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76" y="1103042"/>
            <a:ext cx="3795089" cy="21414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3C6B48-AB5B-4E27-9595-781005A1C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476" y="3478963"/>
            <a:ext cx="3795089" cy="214596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CFEBB8D-9134-4DFE-A4B2-8C7767EA81CE}"/>
              </a:ext>
            </a:extLst>
          </p:cNvPr>
          <p:cNvSpPr/>
          <p:nvPr/>
        </p:nvSpPr>
        <p:spPr>
          <a:xfrm>
            <a:off x="6611649" y="5624932"/>
            <a:ext cx="2339102" cy="7193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lnSpc>
                <a:spcPct val="20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路由器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模块结构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93B2577-4011-4435-ACAE-AFFFAE9CE55A}"/>
              </a:ext>
            </a:extLst>
          </p:cNvPr>
          <p:cNvSpPr/>
          <p:nvPr/>
        </p:nvSpPr>
        <p:spPr>
          <a:xfrm>
            <a:off x="6485709" y="1814063"/>
            <a:ext cx="2031325" cy="7193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lnSpc>
                <a:spcPct val="20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路由器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实物图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2175766-1130-4AF5-853E-4BC52120A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20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7726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6760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349EEB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边界路由器软件设计 </a:t>
            </a:r>
            <a:r>
              <a:rPr lang="en-US" altLang="zh-CN" sz="3200" b="1" dirty="0">
                <a:solidFill>
                  <a:srgbClr val="349EEB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 </a:t>
            </a:r>
            <a:r>
              <a:rPr lang="zh-CN" altLang="en-US" sz="3200" b="1" dirty="0">
                <a:solidFill>
                  <a:srgbClr val="349EEB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49EEB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A8788C1-AD43-4BEB-962D-5ECCCE20078F}"/>
              </a:ext>
            </a:extLst>
          </p:cNvPr>
          <p:cNvSpPr/>
          <p:nvPr/>
        </p:nvSpPr>
        <p:spPr>
          <a:xfrm>
            <a:off x="283930" y="1753065"/>
            <a:ext cx="6368329" cy="335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访问</a:t>
            </a: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6LoWPAN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无线传感器网络的接口。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342900" lvl="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从无线传感器网络中接收</a:t>
            </a: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6LoWPAN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网络数据包，传输至路由器部分。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从路由器部分接收</a:t>
            </a: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IP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数据报文，发送至</a:t>
            </a: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6LoWPAN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无线传感器网络。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342900" lvl="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使用</a:t>
            </a: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SLIP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协议和路由器部分进行通信。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5CF349-FA42-46B5-8C6E-80DE4441B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516" y="667168"/>
            <a:ext cx="5022753" cy="23204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46961DC-6CAD-4841-854E-41C109339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579" y="3887400"/>
            <a:ext cx="5720627" cy="230220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BFAED42-FBE4-4523-B24F-D60DF3392E8E}"/>
              </a:ext>
            </a:extLst>
          </p:cNvPr>
          <p:cNvSpPr/>
          <p:nvPr/>
        </p:nvSpPr>
        <p:spPr>
          <a:xfrm>
            <a:off x="8657849" y="6189603"/>
            <a:ext cx="133008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SLIP</a:t>
            </a:r>
            <a:r>
              <a:rPr lang="zh-CN" altLang="en-US" dirty="0">
                <a:latin typeface="+mn-ea"/>
              </a:rPr>
              <a:t>协议</a:t>
            </a:r>
            <a:endParaRPr lang="en-US" altLang="zh-CN" dirty="0">
              <a:latin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91DD903-262A-4FFC-ACDC-20E4374819A8}"/>
              </a:ext>
            </a:extLst>
          </p:cNvPr>
          <p:cNvSpPr/>
          <p:nvPr/>
        </p:nvSpPr>
        <p:spPr>
          <a:xfrm>
            <a:off x="8373566" y="3113460"/>
            <a:ext cx="189865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转换器软件结构</a:t>
            </a:r>
            <a:endParaRPr lang="en-US" altLang="zh-CN" dirty="0">
              <a:latin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CAEAD9-A392-4CC1-ACC5-2433DAC1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21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60396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6567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349EEB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边界路由器软件设计 </a:t>
            </a:r>
            <a:r>
              <a:rPr lang="en-US" altLang="zh-CN" sz="3200" b="1" dirty="0">
                <a:solidFill>
                  <a:srgbClr val="349EEB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 </a:t>
            </a:r>
            <a:r>
              <a:rPr lang="zh-CN" altLang="en-US" sz="3200" b="1" dirty="0">
                <a:solidFill>
                  <a:srgbClr val="349EEB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路由器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49EEB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8D9B2C-B579-4464-97BF-DC131DD4C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143" y="428284"/>
            <a:ext cx="5702282" cy="18037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890F9B-7C18-45B9-85B9-BCD6FCFD1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123" y="2934536"/>
            <a:ext cx="3333397" cy="314769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378FA93-F2F4-4E0D-BFD4-B400CC60B54A}"/>
              </a:ext>
            </a:extLst>
          </p:cNvPr>
          <p:cNvSpPr/>
          <p:nvPr/>
        </p:nvSpPr>
        <p:spPr>
          <a:xfrm>
            <a:off x="8208648" y="2192336"/>
            <a:ext cx="2407571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改进后的</a:t>
            </a:r>
            <a:r>
              <a:rPr lang="en-US" altLang="zh-CN" dirty="0">
                <a:latin typeface="+mn-ea"/>
              </a:rPr>
              <a:t>COAP</a:t>
            </a:r>
            <a:r>
              <a:rPr lang="zh-CN" altLang="en-US" dirty="0">
                <a:latin typeface="+mn-ea"/>
              </a:rPr>
              <a:t>架构</a:t>
            </a:r>
            <a:endParaRPr lang="en-US" altLang="zh-CN" dirty="0"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EDD4D1B-A694-4BBF-A4EC-7738BAD6360D}"/>
              </a:ext>
            </a:extLst>
          </p:cNvPr>
          <p:cNvSpPr/>
          <p:nvPr/>
        </p:nvSpPr>
        <p:spPr>
          <a:xfrm>
            <a:off x="8867088" y="6168093"/>
            <a:ext cx="201652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访问流程示意图</a:t>
            </a:r>
            <a:endParaRPr lang="en-US" altLang="zh-CN" dirty="0">
              <a:latin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A8788C1-AD43-4BEB-962D-5ECCCE20078F}"/>
              </a:ext>
            </a:extLst>
          </p:cNvPr>
          <p:cNvSpPr/>
          <p:nvPr/>
        </p:nvSpPr>
        <p:spPr>
          <a:xfrm>
            <a:off x="40557" y="1426853"/>
            <a:ext cx="6744520" cy="4458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对</a:t>
            </a: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COAP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架构进行改进，以简化客户端软件的开发。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342900" lvl="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原有的</a:t>
            </a: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COAP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架构需要针对不同的平台，设计不同编程语言的</a:t>
            </a: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COAP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客户端。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342900" lvl="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改进后的架构增加了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链接服务器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，由该服务器对</a:t>
            </a: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COAP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服务器进行访问和控制。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342900" lvl="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客户端软件对链接服务器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读取数据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或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康少女文字W5(P)" pitchFamily="82" charset="-122"/>
              </a:rPr>
              <a:t>写入控制命令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即可。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993FBE-3B37-48D3-8F49-7F32E7785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22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89891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4496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349EEB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计算机客户端设计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260199" y="827446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2A9365-1D3C-4E27-85FB-F71C6242AF8D}"/>
              </a:ext>
            </a:extLst>
          </p:cNvPr>
          <p:cNvSpPr/>
          <p:nvPr/>
        </p:nvSpPr>
        <p:spPr>
          <a:xfrm>
            <a:off x="519545" y="1230073"/>
            <a:ext cx="6714376" cy="4800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     对于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传感器节点</a:t>
            </a:r>
            <a:r>
              <a:rPr lang="zh-CN" altLang="en-US" sz="2400" dirty="0">
                <a:latin typeface="+mn-ea"/>
              </a:rPr>
              <a:t>，有如下功能：</a:t>
            </a:r>
            <a:endParaRPr lang="en-US" altLang="zh-CN" sz="2400" dirty="0">
              <a:latin typeface="+mn-ea"/>
            </a:endParaRP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+mn-ea"/>
              </a:rPr>
              <a:t>定期获取传感器数据，并储存至数据库中。</a:t>
            </a:r>
            <a:endParaRPr lang="en-US" altLang="zh-CN" sz="2400" dirty="0">
              <a:latin typeface="+mn-ea"/>
            </a:endParaRP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+mn-ea"/>
              </a:rPr>
              <a:t>定期获取大棚中设备的当前工作状态，并储存至数据库中。</a:t>
            </a:r>
            <a:endParaRPr lang="en-US" altLang="zh-CN" sz="2400" dirty="0">
              <a:latin typeface="+mn-ea"/>
            </a:endParaRPr>
          </a:p>
          <a:p>
            <a:pPr lvl="0">
              <a:lnSpc>
                <a:spcPct val="150000"/>
              </a:lnSpc>
            </a:pPr>
            <a:endParaRPr lang="en-US" altLang="zh-CN" sz="1500" dirty="0"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     </a:t>
            </a:r>
            <a:r>
              <a:rPr lang="zh-CN" altLang="en-US" sz="2400" dirty="0">
                <a:latin typeface="+mn-ea"/>
              </a:rPr>
              <a:t>对于</a:t>
            </a: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用户</a:t>
            </a:r>
            <a:r>
              <a:rPr lang="zh-CN" altLang="en-US" sz="2400" dirty="0">
                <a:latin typeface="+mn-ea"/>
              </a:rPr>
              <a:t>，有如下功能：</a:t>
            </a:r>
            <a:endParaRPr lang="en-US" altLang="zh-CN" sz="2400" dirty="0">
              <a:latin typeface="+mn-ea"/>
            </a:endParaRP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+mn-ea"/>
              </a:rPr>
              <a:t>实时显示大棚中的环境参数。</a:t>
            </a:r>
            <a:endParaRPr lang="en-US" altLang="zh-CN" sz="2400" dirty="0">
              <a:latin typeface="+mn-ea"/>
            </a:endParaRP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+mn-ea"/>
              </a:rPr>
              <a:t>查询大棚环境参数的历史数据。</a:t>
            </a:r>
            <a:endParaRPr lang="en-US" altLang="zh-CN" sz="2400" dirty="0">
              <a:latin typeface="+mn-ea"/>
            </a:endParaRP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+mn-ea"/>
              </a:rPr>
              <a:t>远程控制大棚中的设备。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D6C9F8-5B65-40D4-89BE-CDFCA3D8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092" y="271323"/>
            <a:ext cx="3415852" cy="631535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0992AA-59E4-4355-9BAB-5EFE0DE3E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23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9518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4496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349EEB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计算机客户端设计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260199" y="827446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DAC0386-CA7A-4B8F-A672-3F75687E704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3893" y="976560"/>
            <a:ext cx="3507787" cy="28364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3137D1A-CE89-45C5-87BF-E8B6FFC16E9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72547" y="904470"/>
            <a:ext cx="5025558" cy="300091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362C92B-0EB2-409E-B8E5-F6B7520916E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46364" y="3204383"/>
            <a:ext cx="4298622" cy="348169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BFE54FE-0EA4-405C-B31C-5731585DA983}"/>
              </a:ext>
            </a:extLst>
          </p:cNvPr>
          <p:cNvSpPr/>
          <p:nvPr/>
        </p:nvSpPr>
        <p:spPr>
          <a:xfrm>
            <a:off x="1132125" y="390538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数据实时显示功能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0D9D2FB-B2C9-4588-898E-FBED5C1D6F43}"/>
              </a:ext>
            </a:extLst>
          </p:cNvPr>
          <p:cNvSpPr/>
          <p:nvPr/>
        </p:nvSpPr>
        <p:spPr>
          <a:xfrm>
            <a:off x="8574471" y="392570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历史数据查询功能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C327E89-A612-4689-A642-AD10E13A2C3F}"/>
              </a:ext>
            </a:extLst>
          </p:cNvPr>
          <p:cNvSpPr/>
          <p:nvPr/>
        </p:nvSpPr>
        <p:spPr>
          <a:xfrm>
            <a:off x="7794186" y="622561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设备远程控制功能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CB9D3A-B19C-4753-BF8D-C90E4D0D1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24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80712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4496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349EEB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多传感器融合模型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49EEB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2" name="TextBox 50"/>
          <p:cNvSpPr txBox="1"/>
          <p:nvPr/>
        </p:nvSpPr>
        <p:spPr>
          <a:xfrm>
            <a:off x="393895" y="4268416"/>
            <a:ext cx="557645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    常用的多传感器数据融合方法：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1. </a:t>
            </a:r>
            <a:r>
              <a:rPr lang="zh-CN" altLang="en-US" sz="2400" dirty="0">
                <a:latin typeface="+mn-ea"/>
              </a:rPr>
              <a:t>多传感器数据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平均</a:t>
            </a:r>
            <a:r>
              <a:rPr lang="zh-CN" altLang="en-US" sz="2400" dirty="0">
                <a:latin typeface="+mn-ea"/>
              </a:rPr>
              <a:t>融合模型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2. </a:t>
            </a:r>
            <a:r>
              <a:rPr lang="zh-CN" altLang="en-US" sz="2400" dirty="0">
                <a:latin typeface="+mn-ea"/>
              </a:rPr>
              <a:t>多传感器数据</a:t>
            </a: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加权</a:t>
            </a:r>
            <a:r>
              <a:rPr lang="zh-CN" altLang="en-US" sz="2400" dirty="0">
                <a:latin typeface="+mn-ea"/>
              </a:rPr>
              <a:t>融合模型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9BEF6D-34C2-4493-A9DD-13A4D220BD7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99" y="1317093"/>
            <a:ext cx="4944013" cy="245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ABBDCF-3F80-4883-80D1-4FADEE3D2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256" y="4903789"/>
            <a:ext cx="2063489" cy="1016293"/>
          </a:xfrm>
          <a:prstGeom prst="rect">
            <a:avLst/>
          </a:prstGeom>
        </p:spPr>
      </p:pic>
      <p:sp>
        <p:nvSpPr>
          <p:cNvPr id="13" name="TextBox 50">
            <a:extLst>
              <a:ext uri="{FF2B5EF4-FFF2-40B4-BE49-F238E27FC236}">
                <a16:creationId xmlns:a16="http://schemas.microsoft.com/office/drawing/2014/main" id="{8C10C08E-A4C0-49D4-825B-479EA9EA9236}"/>
              </a:ext>
            </a:extLst>
          </p:cNvPr>
          <p:cNvSpPr txBox="1"/>
          <p:nvPr/>
        </p:nvSpPr>
        <p:spPr>
          <a:xfrm>
            <a:off x="298547" y="1246864"/>
            <a:ext cx="617337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通常会在大棚中设置多个传感器节点。</a:t>
            </a:r>
            <a:endParaRPr lang="en-US" altLang="zh-CN" sz="2400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如何通过多个传感器的采样值来获得数据真实值则成为了一个难题。</a:t>
            </a:r>
            <a:endParaRPr lang="en-US" altLang="zh-CN" sz="2400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多传感器数据融合模型就是为了解决这类问题。</a:t>
            </a:r>
            <a:endParaRPr lang="en-US" altLang="zh-CN" sz="2400" dirty="0">
              <a:latin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5E2066-1053-4AA7-9271-4FC63F738727}"/>
              </a:ext>
            </a:extLst>
          </p:cNvPr>
          <p:cNvSpPr/>
          <p:nvPr/>
        </p:nvSpPr>
        <p:spPr>
          <a:xfrm>
            <a:off x="7933958" y="4084436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多传感器数据加权融合模型</a:t>
            </a:r>
          </a:p>
        </p:txBody>
      </p:sp>
      <p:sp>
        <p:nvSpPr>
          <p:cNvPr id="3" name="笑脸 2">
            <a:extLst>
              <a:ext uri="{FF2B5EF4-FFF2-40B4-BE49-F238E27FC236}">
                <a16:creationId xmlns:a16="http://schemas.microsoft.com/office/drawing/2014/main" id="{CB153B97-9A3E-4533-A468-D7A0EDA21A35}"/>
              </a:ext>
            </a:extLst>
          </p:cNvPr>
          <p:cNvSpPr/>
          <p:nvPr/>
        </p:nvSpPr>
        <p:spPr>
          <a:xfrm>
            <a:off x="4665291" y="4912490"/>
            <a:ext cx="451117" cy="444463"/>
          </a:xfrm>
          <a:prstGeom prst="smileyFace">
            <a:avLst>
              <a:gd name="adj" fmla="val -4653"/>
            </a:avLst>
          </a:prstGeom>
          <a:ln>
            <a:solidFill>
              <a:srgbClr val="D7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笑脸 10">
            <a:extLst>
              <a:ext uri="{FF2B5EF4-FFF2-40B4-BE49-F238E27FC236}">
                <a16:creationId xmlns:a16="http://schemas.microsoft.com/office/drawing/2014/main" id="{2DF45054-9908-4926-BF54-A9F1D3484CDA}"/>
              </a:ext>
            </a:extLst>
          </p:cNvPr>
          <p:cNvSpPr/>
          <p:nvPr/>
        </p:nvSpPr>
        <p:spPr>
          <a:xfrm>
            <a:off x="4665290" y="5475619"/>
            <a:ext cx="451117" cy="444463"/>
          </a:xfrm>
          <a:prstGeom prst="smileyFace">
            <a:avLst>
              <a:gd name="adj" fmla="val 4653"/>
            </a:avLst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4FAC80-25AC-44AF-B144-9F94B4C5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25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96423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4496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49EEB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软件总体流程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8479738-B83F-4015-B137-9FA8E0D5D51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45" y="986672"/>
            <a:ext cx="5466476" cy="5130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EB345E-E2A1-4B67-8C9F-C9E572E8351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475" y="741306"/>
            <a:ext cx="4496955" cy="53753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7F5BE71-1FF8-4F81-8710-C51BE86CE6E6}"/>
              </a:ext>
            </a:extLst>
          </p:cNvPr>
          <p:cNvSpPr/>
          <p:nvPr/>
        </p:nvSpPr>
        <p:spPr>
          <a:xfrm>
            <a:off x="2352508" y="6202833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获取传感器参数流程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5F66072-58DD-4D7A-A81C-3076CF179E4B}"/>
              </a:ext>
            </a:extLst>
          </p:cNvPr>
          <p:cNvSpPr/>
          <p:nvPr/>
        </p:nvSpPr>
        <p:spPr>
          <a:xfrm>
            <a:off x="8086309" y="615838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设备远程控制流程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0E9D32-8BB8-4F5E-9108-6E72926FC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26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31047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8155" y="4307991"/>
            <a:ext cx="592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6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、系统测试</a:t>
            </a:r>
            <a:endParaRPr lang="en-US" altLang="zh-CN" b="1" dirty="0">
              <a:solidFill>
                <a:srgbClr val="3F42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63996" y="5032172"/>
            <a:ext cx="291547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91877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4496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349EEB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连通性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49EEB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5" name="TextBox 50"/>
          <p:cNvSpPr txBox="1"/>
          <p:nvPr/>
        </p:nvSpPr>
        <p:spPr>
          <a:xfrm>
            <a:off x="135928" y="1148091"/>
            <a:ext cx="6197515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使用</a:t>
            </a:r>
            <a:r>
              <a:rPr lang="en-US" altLang="zh-CN" sz="2400" b="1" dirty="0">
                <a:solidFill>
                  <a:srgbClr val="00B050"/>
                </a:solidFill>
                <a:latin typeface="+mn-ea"/>
              </a:rPr>
              <a:t>ping</a:t>
            </a:r>
            <a:r>
              <a:rPr lang="zh-CN" altLang="en-US" sz="2400" dirty="0">
                <a:latin typeface="+mn-ea"/>
              </a:rPr>
              <a:t>命令来测试计算机与传感器节点之间的连通性。</a:t>
            </a:r>
            <a:endParaRPr lang="en-US" altLang="zh-CN" sz="2400" dirty="0">
              <a:latin typeface="+mn-ea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变换传感器节点的拓扑结构，再次使用</a:t>
            </a:r>
            <a:r>
              <a:rPr lang="en-US" altLang="zh-CN" sz="2400" b="1" dirty="0">
                <a:solidFill>
                  <a:srgbClr val="00B050"/>
                </a:solidFill>
                <a:latin typeface="+mn-ea"/>
              </a:rPr>
              <a:t>ping</a:t>
            </a:r>
            <a:r>
              <a:rPr lang="zh-CN" altLang="en-US" sz="2400" dirty="0">
                <a:latin typeface="+mn-ea"/>
              </a:rPr>
              <a:t>进行测试。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4F3D60-CCEC-4AAC-A78A-7FE3AFB152F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3321" y="1419000"/>
            <a:ext cx="5317434" cy="177940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43C35D-02F2-4A8B-95A7-183C0F60642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26" y="3751801"/>
            <a:ext cx="3093355" cy="2862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EDB6FEA-48A3-421B-B9C0-240C8E042E1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735" y="3412072"/>
            <a:ext cx="5317434" cy="336641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A486FB9-290E-45FD-B5DE-43662CBF798C}"/>
              </a:ext>
            </a:extLst>
          </p:cNvPr>
          <p:cNvSpPr txBox="1"/>
          <p:nvPr/>
        </p:nvSpPr>
        <p:spPr>
          <a:xfrm>
            <a:off x="7970800" y="1012473"/>
            <a:ext cx="192837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B050"/>
                </a:solidFill>
                <a:sym typeface="+mn-ea"/>
              </a:rPr>
              <a:t>ping</a:t>
            </a:r>
            <a:r>
              <a:rPr lang="zh-CN" altLang="en-US" sz="2000" b="1" dirty="0">
                <a:solidFill>
                  <a:srgbClr val="00B050"/>
                </a:solidFill>
                <a:sym typeface="+mn-ea"/>
              </a:rPr>
              <a:t>连通性测试</a:t>
            </a:r>
            <a:endParaRPr lang="en-US" altLang="zh-CN" sz="2000" b="1" dirty="0">
              <a:solidFill>
                <a:srgbClr val="00B05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EF079B-8E05-4CC8-A929-732B78A39A99}"/>
              </a:ext>
            </a:extLst>
          </p:cNvPr>
          <p:cNvSpPr txBox="1"/>
          <p:nvPr/>
        </p:nvSpPr>
        <p:spPr>
          <a:xfrm>
            <a:off x="2798246" y="5193971"/>
            <a:ext cx="217761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B050"/>
                </a:solidFill>
                <a:sym typeface="+mn-ea"/>
              </a:rPr>
              <a:t>拓扑结构变换前</a:t>
            </a:r>
            <a:endParaRPr lang="en-US" altLang="zh-CN" sz="2000" b="1" dirty="0">
              <a:solidFill>
                <a:srgbClr val="00B05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712C4F-0FF5-4E69-AB92-0B91AD4B1C08}"/>
              </a:ext>
            </a:extLst>
          </p:cNvPr>
          <p:cNvSpPr txBox="1"/>
          <p:nvPr/>
        </p:nvSpPr>
        <p:spPr>
          <a:xfrm>
            <a:off x="9039638" y="5072079"/>
            <a:ext cx="217761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B050"/>
                </a:solidFill>
                <a:sym typeface="+mn-ea"/>
              </a:rPr>
              <a:t>拓扑结构变换后</a:t>
            </a:r>
            <a:endParaRPr lang="en-US" altLang="zh-CN" sz="2000" b="1" dirty="0">
              <a:solidFill>
                <a:srgbClr val="00B05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AEFB7A-3759-4536-AD85-D8AC6482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7311"/>
            <a:ext cx="2743200" cy="365125"/>
          </a:xfrm>
        </p:spPr>
        <p:txBody>
          <a:bodyPr/>
          <a:lstStyle/>
          <a:p>
            <a:fld id="{91E103FA-9F68-4435-B3FA-420B5DAF701A}" type="slidenum">
              <a:rPr lang="zh-CN" altLang="en-US" sz="2200" smtClean="0"/>
              <a:t>28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78137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4496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349EEB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功能性测试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49EEB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A486FB9-290E-45FD-B5DE-43662CBF798C}"/>
              </a:ext>
            </a:extLst>
          </p:cNvPr>
          <p:cNvSpPr txBox="1"/>
          <p:nvPr/>
        </p:nvSpPr>
        <p:spPr>
          <a:xfrm>
            <a:off x="374754" y="4819193"/>
            <a:ext cx="28065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B050"/>
                </a:solidFill>
                <a:sym typeface="+mn-ea"/>
              </a:rPr>
              <a:t>数据实时显示功能测试</a:t>
            </a:r>
            <a:endParaRPr lang="en-US" altLang="zh-CN" sz="2000" b="1" dirty="0">
              <a:solidFill>
                <a:srgbClr val="00B05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2A473A-6D44-4F79-AD88-6B73C586E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" y="1724841"/>
            <a:ext cx="3345000" cy="27982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A1E22C9-AC40-4729-8568-4E726D8224E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77920" y="1717222"/>
            <a:ext cx="4632960" cy="280591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29715C5-6E1D-4B74-B041-B8272CFDD80A}"/>
              </a:ext>
            </a:extLst>
          </p:cNvPr>
          <p:cNvSpPr txBox="1"/>
          <p:nvPr/>
        </p:nvSpPr>
        <p:spPr>
          <a:xfrm>
            <a:off x="4591147" y="4819193"/>
            <a:ext cx="28065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B050"/>
                </a:solidFill>
                <a:sym typeface="+mn-ea"/>
              </a:rPr>
              <a:t>历史数据查询功能测试</a:t>
            </a:r>
            <a:endParaRPr lang="en-US" altLang="zh-CN" sz="2000" b="1" dirty="0">
              <a:solidFill>
                <a:srgbClr val="00B050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0FE3DD9-3EDF-483F-B8F4-1DA33D9DFCE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41342" y="1717222"/>
            <a:ext cx="3569377" cy="276068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22CFFCC-332A-4C63-AA06-F5F7F2B84A75}"/>
              </a:ext>
            </a:extLst>
          </p:cNvPr>
          <p:cNvSpPr txBox="1"/>
          <p:nvPr/>
        </p:nvSpPr>
        <p:spPr>
          <a:xfrm>
            <a:off x="8922777" y="4819193"/>
            <a:ext cx="28065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B050"/>
                </a:solidFill>
                <a:sym typeface="+mn-ea"/>
              </a:rPr>
              <a:t>设备远程控制功能测试</a:t>
            </a:r>
            <a:endParaRPr lang="en-US" altLang="zh-CN" sz="2000" b="1" dirty="0">
              <a:solidFill>
                <a:srgbClr val="00B05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0178F8-000D-457C-A44F-CAB50AA34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29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52652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8155" y="4307991"/>
            <a:ext cx="592600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、研究背景与意义</a:t>
            </a:r>
          </a:p>
          <a:p>
            <a:endParaRPr lang="en-US" altLang="zh-CN" b="1" dirty="0">
              <a:solidFill>
                <a:srgbClr val="3F42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63996" y="5032172"/>
            <a:ext cx="291547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4496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349EEB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参数测量精度测试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A486FB9-290E-45FD-B5DE-43662CBF798C}"/>
              </a:ext>
            </a:extLst>
          </p:cNvPr>
          <p:cNvSpPr txBox="1"/>
          <p:nvPr/>
        </p:nvSpPr>
        <p:spPr>
          <a:xfrm>
            <a:off x="3955775" y="1280393"/>
            <a:ext cx="438682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B050"/>
                </a:solidFill>
                <a:sym typeface="+mn-ea"/>
              </a:rPr>
              <a:t>平均融合模型与加权融合模型的对比</a:t>
            </a:r>
            <a:endParaRPr lang="en-US" altLang="zh-CN" sz="2000" b="1" dirty="0">
              <a:solidFill>
                <a:srgbClr val="00B05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ABAB67B-9082-489C-8DC5-0757EC1E6A5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857167"/>
            <a:ext cx="3955775" cy="32028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719233-F333-4BC6-AE32-06A4A6E473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45836" y="1936228"/>
            <a:ext cx="3911641" cy="30542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9FB3E1D-4587-40EE-A781-2D41D962E8D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37598" y="1975984"/>
            <a:ext cx="4354402" cy="294197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0A75341-2988-4CA6-AC39-D0547533D952}"/>
              </a:ext>
            </a:extLst>
          </p:cNvPr>
          <p:cNvSpPr/>
          <p:nvPr/>
        </p:nvSpPr>
        <p:spPr>
          <a:xfrm>
            <a:off x="1692512" y="5346774"/>
            <a:ext cx="9238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结论</a:t>
            </a:r>
            <a:r>
              <a:rPr lang="zh-CN" altLang="en-US" sz="2400" dirty="0">
                <a:latin typeface="+mn-ea"/>
              </a:rPr>
              <a:t>：经过加权融合模型处理后的数据更接近于真实的参数数据。</a:t>
            </a:r>
            <a:endParaRPr lang="en-US" altLang="zh-CN" sz="2400" dirty="0">
              <a:latin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64F2EA-49A3-42A7-A7E8-47C4C318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30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24406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A486FB9-290E-45FD-B5DE-43662CBF798C}"/>
              </a:ext>
            </a:extLst>
          </p:cNvPr>
          <p:cNvSpPr txBox="1"/>
          <p:nvPr/>
        </p:nvSpPr>
        <p:spPr>
          <a:xfrm>
            <a:off x="3902587" y="1164297"/>
            <a:ext cx="438682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B050"/>
                </a:solidFill>
                <a:sym typeface="+mn-ea"/>
              </a:rPr>
              <a:t>平均融合模型与加权融合模型的对比</a:t>
            </a:r>
            <a:endParaRPr lang="en-US" altLang="zh-CN" sz="2000" b="1" dirty="0">
              <a:solidFill>
                <a:srgbClr val="00B05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0A75341-2988-4CA6-AC39-D0547533D952}"/>
              </a:ext>
            </a:extLst>
          </p:cNvPr>
          <p:cNvSpPr/>
          <p:nvPr/>
        </p:nvSpPr>
        <p:spPr>
          <a:xfrm>
            <a:off x="5923942" y="4373263"/>
            <a:ext cx="58722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结论</a:t>
            </a:r>
            <a:r>
              <a:rPr lang="zh-CN" altLang="en-US" sz="2400" dirty="0">
                <a:latin typeface="+mn-ea"/>
              </a:rPr>
              <a:t>：加权模型处理后的多传感器数据与真实值之间的误差更小，优于多传感器数据平均融合模型。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BFF17B-81CD-4FF0-881C-9350BD21B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28" y="1823995"/>
            <a:ext cx="5334602" cy="18639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152990-71F6-408C-B2D9-C65BC4A87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29" y="4037706"/>
            <a:ext cx="5334602" cy="18714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712DB5-2D21-49A6-AEA0-40B3FC7AA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942" y="1753943"/>
            <a:ext cx="5486400" cy="19339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3CB47AA-FE79-42F1-946D-62B8EAF04756}"/>
              </a:ext>
            </a:extLst>
          </p:cNvPr>
          <p:cNvSpPr txBox="1"/>
          <p:nvPr/>
        </p:nvSpPr>
        <p:spPr>
          <a:xfrm>
            <a:off x="519545" y="243881"/>
            <a:ext cx="4496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rgbClr val="349EEB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参数测量精度测试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8F381A-E645-4641-A7AD-6529EE369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31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29696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8155" y="4307991"/>
            <a:ext cx="5926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、主要创新点与成果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3F42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89396" y="5006772"/>
            <a:ext cx="291547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CB47AA-FE79-42F1-946D-62B8EAF04756}"/>
              </a:ext>
            </a:extLst>
          </p:cNvPr>
          <p:cNvSpPr txBox="1"/>
          <p:nvPr/>
        </p:nvSpPr>
        <p:spPr>
          <a:xfrm>
            <a:off x="519545" y="243881"/>
            <a:ext cx="9631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主要创新点与成果</a:t>
            </a:r>
            <a:endParaRPr lang="zh-CN" altLang="en-US" sz="3200" b="1" dirty="0">
              <a:solidFill>
                <a:srgbClr val="349EEB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700746-12BB-4046-A85F-2A66457524E2}"/>
              </a:ext>
            </a:extLst>
          </p:cNvPr>
          <p:cNvSpPr txBox="1"/>
          <p:nvPr/>
        </p:nvSpPr>
        <p:spPr>
          <a:xfrm>
            <a:off x="824522" y="3664388"/>
            <a:ext cx="9974036" cy="2633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B050"/>
                </a:solidFill>
                <a:sym typeface="+mn-ea"/>
              </a:rPr>
              <a:t>相关成果</a:t>
            </a:r>
            <a:r>
              <a:rPr lang="zh-CN" altLang="en-US" sz="2800" dirty="0">
                <a:sym typeface="+mn-ea"/>
              </a:rPr>
              <a:t>：</a:t>
            </a:r>
            <a:endParaRPr lang="en-US" altLang="zh-CN" sz="2800" dirty="0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dirty="0">
                <a:sym typeface="+mn-ea"/>
              </a:rPr>
              <a:t>1</a:t>
            </a:r>
            <a:r>
              <a:rPr lang="zh-CN" altLang="en-US" sz="2400" dirty="0">
                <a:sym typeface="+mn-ea"/>
              </a:rPr>
              <a:t>）发表</a:t>
            </a:r>
            <a:r>
              <a:rPr lang="zh-CN" altLang="en-US" sz="2400" dirty="0"/>
              <a:t>核心期刊论文一篇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付康为</a:t>
            </a:r>
            <a:r>
              <a:rPr lang="en-US" altLang="zh-CN" dirty="0"/>
              <a:t>, </a:t>
            </a:r>
            <a:r>
              <a:rPr lang="zh-CN" altLang="en-US" dirty="0"/>
              <a:t>孙玲</a:t>
            </a:r>
            <a:r>
              <a:rPr lang="en-US" altLang="zh-CN" dirty="0"/>
              <a:t>.</a:t>
            </a:r>
            <a:r>
              <a:rPr lang="zh-CN" altLang="en-US" dirty="0"/>
              <a:t> 基于</a:t>
            </a:r>
            <a:r>
              <a:rPr lang="en-US" altLang="zh-CN" dirty="0" err="1"/>
              <a:t>CoAP</a:t>
            </a:r>
            <a:r>
              <a:rPr lang="zh-CN" altLang="en-US" dirty="0"/>
              <a:t>协议的无线传感网架构设计</a:t>
            </a:r>
            <a:r>
              <a:rPr lang="en-US" altLang="zh-CN" dirty="0"/>
              <a:t>[J]. </a:t>
            </a:r>
            <a:r>
              <a:rPr lang="zh-CN" altLang="en-US" dirty="0"/>
              <a:t>现代电子技术</a:t>
            </a:r>
            <a:r>
              <a:rPr lang="en-US" altLang="zh-CN" dirty="0"/>
              <a:t>, 2018, 41(20) : 49 – 52 + 56.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2</a:t>
            </a:r>
            <a:r>
              <a:rPr lang="zh-CN" altLang="en-US" sz="2400" dirty="0"/>
              <a:t>）参加科研项目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赛尔网络下一代互联网技术创新项目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824522" y="1111627"/>
            <a:ext cx="8875660" cy="2341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主要创新点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457200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）对原始的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COAP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架构进行改进，以简化客户端软件的开发。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457200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）使用多传感器数据加权融合模型对采集数据进行处理，提高了数据采样的精度。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E177B3-EFF5-4FF0-9517-AAB5D5AE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33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66239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8155" y="4307991"/>
            <a:ext cx="5926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6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、总结与展望</a:t>
            </a:r>
            <a:endParaRPr lang="en-US" altLang="zh-CN" sz="36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3F42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63996" y="5032172"/>
            <a:ext cx="291547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254394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2524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49EEB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总结与展望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A8788C1-AD43-4BEB-962D-5ECCCE20078F}"/>
              </a:ext>
            </a:extLst>
          </p:cNvPr>
          <p:cNvSpPr/>
          <p:nvPr/>
        </p:nvSpPr>
        <p:spPr>
          <a:xfrm>
            <a:off x="1561267" y="1597293"/>
            <a:ext cx="8779047" cy="2196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提出一种基于 </a:t>
            </a: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IPv6 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的农业物联网系统的设计与实现方案。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342900" lvl="0" indent="-342900" eaLnBrk="0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完成传感器节点、边界路由器和计算机客户端的软硬件设计。</a:t>
            </a:r>
          </a:p>
          <a:p>
            <a:pPr marL="342900" lvl="0" indent="-342900" eaLnBrk="0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实现客户端软件对传感器节点的控制以及访问。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4705882-9108-450C-86DF-902AC4FACF0F}"/>
              </a:ext>
            </a:extLst>
          </p:cNvPr>
          <p:cNvSpPr/>
          <p:nvPr/>
        </p:nvSpPr>
        <p:spPr>
          <a:xfrm>
            <a:off x="1561267" y="1088155"/>
            <a:ext cx="192683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工作总结</a:t>
            </a:r>
            <a:r>
              <a:rPr lang="zh-CN" altLang="en-US" sz="2400" dirty="0">
                <a:latin typeface="+mn-ea"/>
              </a:rPr>
              <a:t>：</a:t>
            </a:r>
            <a:endParaRPr lang="en-US" altLang="zh-CN" sz="2400" dirty="0"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3FA0FB-8AB0-498E-BF35-0B0577862F11}"/>
              </a:ext>
            </a:extLst>
          </p:cNvPr>
          <p:cNvSpPr/>
          <p:nvPr/>
        </p:nvSpPr>
        <p:spPr>
          <a:xfrm>
            <a:off x="1561267" y="4587962"/>
            <a:ext cx="8300364" cy="187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增加</a:t>
            </a:r>
            <a:r>
              <a:rPr lang="en-US" altLang="zh-CN" sz="2400" dirty="0">
                <a:latin typeface="Times New Roman" panose="02020603050405020304" pitchFamily="18" charset="0"/>
                <a:ea typeface="华康少女文字W5(P)" pitchFamily="82" charset="-122"/>
              </a:rPr>
              <a:t>Web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控制功能，进一步简化客户端软件的设计。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  <a:p>
            <a:pPr marL="342900" lvl="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使用无线传感器网络仿真平台</a:t>
            </a:r>
            <a:r>
              <a:rPr lang="en-US" altLang="zh-CN" sz="2400" dirty="0" err="1">
                <a:latin typeface="Times New Roman" panose="02020603050405020304" pitchFamily="18" charset="0"/>
                <a:ea typeface="华康少女文字W5(P)" pitchFamily="82" charset="-122"/>
              </a:rPr>
              <a:t>Cooja</a:t>
            </a:r>
            <a:r>
              <a:rPr lang="zh-CN" altLang="en-US" sz="2400" dirty="0">
                <a:latin typeface="Times New Roman" panose="02020603050405020304" pitchFamily="18" charset="0"/>
                <a:ea typeface="华康少女文字W5(P)" pitchFamily="82" charset="-122"/>
              </a:rPr>
              <a:t>，对大量传感器节点的情况进行仿真与测试。</a:t>
            </a:r>
            <a:endParaRPr lang="en-US" altLang="zh-CN" sz="2400" dirty="0">
              <a:latin typeface="Times New Roman" panose="02020603050405020304" pitchFamily="18" charset="0"/>
              <a:ea typeface="华康少女文字W5(P)" pitchFamily="8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890E8D1-1550-485B-AF21-A9CD5ADA6041}"/>
              </a:ext>
            </a:extLst>
          </p:cNvPr>
          <p:cNvSpPr/>
          <p:nvPr/>
        </p:nvSpPr>
        <p:spPr>
          <a:xfrm>
            <a:off x="1572842" y="4087930"/>
            <a:ext cx="192683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未来展望</a:t>
            </a:r>
            <a:r>
              <a:rPr lang="zh-CN" altLang="en-US" sz="2400" dirty="0">
                <a:latin typeface="+mn-ea"/>
              </a:rPr>
              <a:t>：</a:t>
            </a:r>
            <a:endParaRPr lang="en-US" altLang="zh-CN" sz="2400" dirty="0">
              <a:latin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C3FC81F-1545-48BD-9903-116A25BE7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35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9824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17692" y="2900333"/>
            <a:ext cx="4771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请各位老师批评指正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2249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B01005C-EDE7-46C4-B4A0-D870D0A78EB5}"/>
              </a:ext>
            </a:extLst>
          </p:cNvPr>
          <p:cNvSpPr/>
          <p:nvPr/>
        </p:nvSpPr>
        <p:spPr>
          <a:xfrm>
            <a:off x="266861" y="1407337"/>
            <a:ext cx="7259353" cy="4828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随着人口的不断增长，社会生产与日常生活对粮食的需求与日俱增。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农业生产环境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对粮食产量起着至关重要的作用。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传统的生产模式浪费了大量的人力物力资源，不利于农业的可持续化发展。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需要对农业生产环境进行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实时监控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，为粮食生产打造良好的环境，从而保障粮食产量的稳定增长。</a:t>
            </a:r>
          </a:p>
        </p:txBody>
      </p:sp>
      <p:pic>
        <p:nvPicPr>
          <p:cNvPr id="14" name="图片 1">
            <a:extLst>
              <a:ext uri="{FF2B5EF4-FFF2-40B4-BE49-F238E27FC236}">
                <a16:creationId xmlns:a16="http://schemas.microsoft.com/office/drawing/2014/main" id="{0C4B1501-B28A-4808-BFEF-18F5DAF58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038" y="1107032"/>
            <a:ext cx="3514594" cy="263901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ABC41A-BA5C-4253-BF7C-08BB54CC8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38" y="3991717"/>
            <a:ext cx="3605808" cy="245903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0C77F1-9FB7-4F55-A45B-42DCFDD2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5440" y="6407151"/>
            <a:ext cx="889000" cy="365125"/>
          </a:xfrm>
        </p:spPr>
        <p:txBody>
          <a:bodyPr/>
          <a:lstStyle/>
          <a:p>
            <a:fld id="{91E103FA-9F68-4435-B3FA-420B5DAF701A}" type="slidenum">
              <a:rPr lang="zh-CN" altLang="en-US" sz="2200" smtClean="0"/>
              <a:t>4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15922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2249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研究状况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F90221-5F66-4CE9-B71A-02379DAED48A}"/>
              </a:ext>
            </a:extLst>
          </p:cNvPr>
          <p:cNvSpPr/>
          <p:nvPr/>
        </p:nvSpPr>
        <p:spPr>
          <a:xfrm>
            <a:off x="21675" y="1074009"/>
            <a:ext cx="7214490" cy="559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  <a:sym typeface="+mn-ea"/>
              </a:rPr>
              <a:t>     </a:t>
            </a:r>
            <a:r>
              <a:rPr lang="zh-CN" altLang="en-US" sz="2400" dirty="0">
                <a:latin typeface="+mn-ea"/>
                <a:sym typeface="+mn-ea"/>
              </a:rPr>
              <a:t>目前对农业物联网的设计主要有如下</a:t>
            </a:r>
            <a:r>
              <a:rPr lang="en-US" altLang="zh-CN" sz="2400" dirty="0">
                <a:latin typeface="+mn-ea"/>
                <a:sym typeface="+mn-ea"/>
              </a:rPr>
              <a:t>2</a:t>
            </a:r>
            <a:r>
              <a:rPr lang="zh-CN" altLang="en-US" sz="2400" dirty="0">
                <a:latin typeface="+mn-ea"/>
                <a:sym typeface="+mn-ea"/>
              </a:rPr>
              <a:t>种方式：</a:t>
            </a:r>
            <a:endParaRPr lang="en-US" altLang="zh-CN" sz="2400" dirty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  <a:sym typeface="+mn-ea"/>
              </a:rPr>
              <a:t>(1) </a:t>
            </a:r>
            <a:r>
              <a:rPr lang="zh-CN" altLang="en-US" sz="2400" dirty="0">
                <a:latin typeface="+mn-ea"/>
                <a:sym typeface="+mn-ea"/>
              </a:rPr>
              <a:t>有线方式：使用</a:t>
            </a:r>
            <a:r>
              <a:rPr lang="en-US" altLang="zh-CN" sz="2400" dirty="0">
                <a:latin typeface="+mn-ea"/>
                <a:sym typeface="+mn-ea"/>
              </a:rPr>
              <a:t>Ethernet</a:t>
            </a:r>
            <a:r>
              <a:rPr lang="zh-CN" altLang="en-US" sz="2400" dirty="0">
                <a:latin typeface="+mn-ea"/>
                <a:sym typeface="+mn-ea"/>
              </a:rPr>
              <a:t>进行传感器数据传输。</a:t>
            </a:r>
            <a:endParaRPr lang="en-US" altLang="zh-CN" sz="2400" dirty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  <a:sym typeface="+mn-ea"/>
              </a:rPr>
              <a:t>     </a:t>
            </a:r>
            <a:r>
              <a:rPr lang="zh-CN" altLang="en-US" sz="2400" b="1" dirty="0">
                <a:solidFill>
                  <a:srgbClr val="00B050"/>
                </a:solidFill>
                <a:latin typeface="+mn-ea"/>
                <a:sym typeface="+mn-ea"/>
              </a:rPr>
              <a:t>优点</a:t>
            </a:r>
            <a:r>
              <a:rPr lang="zh-CN" altLang="en-US" sz="2400" dirty="0">
                <a:latin typeface="+mn-ea"/>
                <a:sym typeface="+mn-ea"/>
              </a:rPr>
              <a:t>：数据传输稳定；可以与互联网进行通信。</a:t>
            </a:r>
            <a:endParaRPr lang="en-US" altLang="zh-CN" sz="2400" dirty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  <a:sym typeface="+mn-ea"/>
              </a:rPr>
              <a:t>    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sym typeface="+mn-ea"/>
              </a:rPr>
              <a:t>缺点</a:t>
            </a:r>
            <a:r>
              <a:rPr lang="zh-CN" altLang="en-US" sz="2400" dirty="0">
                <a:latin typeface="+mn-ea"/>
                <a:sym typeface="+mn-ea"/>
              </a:rPr>
              <a:t>：无法任意地设置传感器节点的位置，</a:t>
            </a:r>
            <a:endParaRPr lang="en-US" altLang="zh-CN" sz="2400" dirty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  <a:sym typeface="+mn-ea"/>
              </a:rPr>
              <a:t>               </a:t>
            </a:r>
            <a:r>
              <a:rPr lang="zh-CN" altLang="en-US" sz="2400" dirty="0">
                <a:latin typeface="+mn-ea"/>
                <a:sym typeface="+mn-ea"/>
              </a:rPr>
              <a:t>使得监测的区域十分有限。</a:t>
            </a:r>
            <a:endParaRPr lang="en-US" altLang="zh-CN" sz="2400" dirty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  <a:sym typeface="+mn-ea"/>
              </a:rPr>
              <a:t>(2) </a:t>
            </a:r>
            <a:r>
              <a:rPr lang="zh-CN" altLang="en-US" sz="2400" dirty="0">
                <a:latin typeface="+mn-ea"/>
              </a:rPr>
              <a:t>无线方式：</a:t>
            </a:r>
            <a:r>
              <a:rPr lang="en-US" altLang="zh-CN" sz="2400" dirty="0" err="1">
                <a:latin typeface="+mn-ea"/>
              </a:rPr>
              <a:t>WiFi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ZigBee</a:t>
            </a:r>
            <a:r>
              <a:rPr lang="zh-CN" altLang="en-US" sz="2400" dirty="0">
                <a:latin typeface="+mn-ea"/>
              </a:rPr>
              <a:t>无线数据传输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     </a:t>
            </a: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优点</a:t>
            </a:r>
            <a:r>
              <a:rPr lang="zh-CN" altLang="en-US" sz="2400" dirty="0">
                <a:latin typeface="+mn-ea"/>
              </a:rPr>
              <a:t>：任意放置传感器节点位置，拓展监测面积。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    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缺点</a:t>
            </a:r>
            <a:r>
              <a:rPr lang="zh-CN" altLang="en-US" sz="2400" dirty="0">
                <a:latin typeface="+mn-ea"/>
              </a:rPr>
              <a:t>：</a:t>
            </a:r>
            <a:r>
              <a:rPr lang="en-US" altLang="zh-CN" sz="2400" dirty="0" err="1">
                <a:latin typeface="+mn-ea"/>
              </a:rPr>
              <a:t>WiFi</a:t>
            </a:r>
            <a:r>
              <a:rPr lang="en-US" altLang="zh-CN" sz="2400" dirty="0">
                <a:latin typeface="+mn-ea"/>
              </a:rPr>
              <a:t> - </a:t>
            </a:r>
            <a:r>
              <a:rPr lang="zh-CN" altLang="en-US" sz="2400" dirty="0">
                <a:latin typeface="+mn-ea"/>
              </a:rPr>
              <a:t>传输距离有限，成本较高；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               ZigBee - </a:t>
            </a:r>
            <a:r>
              <a:rPr lang="zh-CN" altLang="en-US" sz="2400" dirty="0">
                <a:latin typeface="+mn-ea"/>
              </a:rPr>
              <a:t>无法与互联网进行通信。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381E9D-3691-4FFD-9ACD-C44945B3B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361" y="720531"/>
            <a:ext cx="2971729" cy="213944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B919616-D5F6-486E-8158-B7A448C71E97}"/>
              </a:ext>
            </a:extLst>
          </p:cNvPr>
          <p:cNvSpPr/>
          <p:nvPr/>
        </p:nvSpPr>
        <p:spPr>
          <a:xfrm>
            <a:off x="9200739" y="293522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有线方式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2E2969-F888-4855-9E2D-17119D4AB527}"/>
              </a:ext>
            </a:extLst>
          </p:cNvPr>
          <p:cNvSpPr/>
          <p:nvPr/>
        </p:nvSpPr>
        <p:spPr>
          <a:xfrm>
            <a:off x="7863458" y="5900975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WiFi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方式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8253F4-505A-4A88-98D0-CC6F46567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699" y="3781254"/>
            <a:ext cx="2510458" cy="19022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2C3D6F-BFEF-4769-993D-B6592AF0D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665" y="3738643"/>
            <a:ext cx="2472934" cy="209824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7A74D81-6F75-465B-B6C8-5D90556974B3}"/>
              </a:ext>
            </a:extLst>
          </p:cNvPr>
          <p:cNvSpPr/>
          <p:nvPr/>
        </p:nvSpPr>
        <p:spPr>
          <a:xfrm>
            <a:off x="10383166" y="5880655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ZigBee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方式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6E6B0E-A3E8-40C3-BD4B-3AC7D555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000" smtClean="0"/>
              <a:t>5</a:t>
            </a:fld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6775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2249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研究目的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02253" y="1596560"/>
            <a:ext cx="1098429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  <a:sym typeface="+mn-ea"/>
              </a:rPr>
              <a:t>设计一种适用于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sym typeface="+mn-ea"/>
              </a:rPr>
              <a:t>农业生产环境</a:t>
            </a:r>
            <a:r>
              <a:rPr lang="zh-CN" altLang="en-US" sz="2800" dirty="0">
                <a:latin typeface="+mn-ea"/>
                <a:sym typeface="+mn-ea"/>
              </a:rPr>
              <a:t>的物联网方案。</a:t>
            </a:r>
            <a:endParaRPr lang="en-US" altLang="zh-CN" sz="2800" dirty="0">
              <a:latin typeface="+mn-ea"/>
              <a:sym typeface="+mn-ea"/>
            </a:endParaRPr>
          </a:p>
          <a:p>
            <a:endParaRPr lang="en-US" altLang="zh-CN" sz="2800" dirty="0">
              <a:latin typeface="+mn-ea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  <a:sym typeface="+mn-ea"/>
              </a:rPr>
              <a:t>降低农业物联网系统的</a:t>
            </a:r>
            <a:r>
              <a:rPr lang="zh-CN" altLang="en-US" sz="2800" b="1" dirty="0">
                <a:solidFill>
                  <a:srgbClr val="00B050"/>
                </a:solidFill>
                <a:latin typeface="+mn-ea"/>
                <a:sym typeface="+mn-ea"/>
              </a:rPr>
              <a:t>成本</a:t>
            </a:r>
            <a:r>
              <a:rPr lang="zh-CN" altLang="en-US" sz="2800" dirty="0">
                <a:latin typeface="+mn-ea"/>
                <a:sym typeface="+mn-ea"/>
              </a:rPr>
              <a:t>，并且该系统要</a:t>
            </a:r>
            <a:r>
              <a:rPr lang="zh-CN" altLang="en-US" sz="2800" b="1" dirty="0">
                <a:solidFill>
                  <a:srgbClr val="00B050"/>
                </a:solidFill>
                <a:latin typeface="+mn-ea"/>
                <a:sym typeface="+mn-ea"/>
              </a:rPr>
              <a:t>简单易用</a:t>
            </a:r>
            <a:r>
              <a:rPr lang="zh-CN" altLang="en-US" sz="2800" dirty="0">
                <a:latin typeface="+mn-ea"/>
                <a:sym typeface="+mn-ea"/>
              </a:rPr>
              <a:t>。</a:t>
            </a:r>
            <a:endParaRPr lang="en-US" altLang="zh-CN" sz="2800" dirty="0">
              <a:latin typeface="+mn-ea"/>
              <a:sym typeface="+mn-ea"/>
            </a:endParaRPr>
          </a:p>
          <a:p>
            <a:endParaRPr lang="en-US" altLang="zh-CN" sz="2800" dirty="0">
              <a:latin typeface="+mn-ea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  <a:sym typeface="+mn-ea"/>
              </a:rPr>
              <a:t>基于</a:t>
            </a:r>
            <a:r>
              <a:rPr lang="zh-CN" altLang="en-US" sz="2800" b="1" dirty="0">
                <a:solidFill>
                  <a:srgbClr val="00B050"/>
                </a:solidFill>
                <a:latin typeface="+mn-ea"/>
                <a:sym typeface="+mn-ea"/>
              </a:rPr>
              <a:t>无线传感器网络</a:t>
            </a:r>
            <a:r>
              <a:rPr lang="zh-CN" altLang="en-US" sz="2800" dirty="0">
                <a:latin typeface="+mn-ea"/>
                <a:sym typeface="+mn-ea"/>
              </a:rPr>
              <a:t>，便于设置传感器节点位置，以拓展监测面积。</a:t>
            </a:r>
            <a:endParaRPr lang="en-US" altLang="zh-CN" sz="2800" dirty="0">
              <a:latin typeface="+mn-ea"/>
              <a:sym typeface="+mn-ea"/>
            </a:endParaRPr>
          </a:p>
          <a:p>
            <a:endParaRPr lang="en-US" altLang="zh-CN" sz="2800" dirty="0">
              <a:latin typeface="+mn-ea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ea"/>
                <a:sym typeface="+mn-ea"/>
              </a:rPr>
              <a:t>使用</a:t>
            </a:r>
            <a:r>
              <a:rPr lang="zh-CN" altLang="en-US" sz="2800" b="1" dirty="0">
                <a:solidFill>
                  <a:srgbClr val="00B050"/>
                </a:solidFill>
                <a:latin typeface="+mn-ea"/>
                <a:sym typeface="+mn-ea"/>
              </a:rPr>
              <a:t>互联网</a:t>
            </a:r>
            <a:r>
              <a:rPr lang="zh-CN" altLang="en-US" sz="2800" dirty="0">
                <a:latin typeface="+mn-ea"/>
                <a:sym typeface="+mn-ea"/>
              </a:rPr>
              <a:t>实时了解农作物的生长环境。</a:t>
            </a:r>
            <a:endParaRPr lang="en-US" altLang="zh-CN" sz="2800" dirty="0">
              <a:latin typeface="+mn-ea"/>
              <a:sym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AD9945-1C09-4DED-83A4-93CE53CB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6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98765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2249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研究方案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4607" y="1222853"/>
            <a:ext cx="6688565" cy="4847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设计基于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6LoWPAN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无线传感器网络的农业物联网架构。</a:t>
            </a:r>
            <a:endParaRPr lang="en-US" altLang="zh-CN" sz="2800" dirty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实现基于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6LoWPAN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协议的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IPv6</a:t>
            </a:r>
            <a:r>
              <a:rPr lang="zh-CN" altLang="en-US" sz="28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网络与无线传感器网络之间的融合。</a:t>
            </a: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6LoWPAN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协议是基于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IPv6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协议，提供海量的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IPv6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地址，可以布置大量的传感器节点。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     6LoWPAN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是一种无线传感器网络，便于任意布置传感器节点。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3EBCCC-485B-4F82-831E-0322A3223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990" y="1459883"/>
            <a:ext cx="4733543" cy="26041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FB9EED-33DB-41F9-9051-E1DA29397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093" y="4394200"/>
            <a:ext cx="5079526" cy="1874712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884FA1-EEF1-460B-BC98-B220A75D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7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33185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8155" y="4307991"/>
            <a:ext cx="592600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、研究内容与方法</a:t>
            </a:r>
          </a:p>
          <a:p>
            <a:endParaRPr lang="en-US" altLang="zh-CN" b="1" dirty="0">
              <a:solidFill>
                <a:srgbClr val="3F42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63996" y="5032172"/>
            <a:ext cx="291547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96801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19545" y="243881"/>
            <a:ext cx="5464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农业物联网系统总体设计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519545" y="900532"/>
            <a:ext cx="6567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0" y="322494"/>
            <a:ext cx="393895" cy="4592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Chevron 36">
            <a:extLst>
              <a:ext uri="{FF2B5EF4-FFF2-40B4-BE49-F238E27FC236}">
                <a16:creationId xmlns:a16="http://schemas.microsoft.com/office/drawing/2014/main" id="{5D7EF9D2-DAE2-4475-9471-5A83F0B7BFEA}"/>
              </a:ext>
            </a:extLst>
          </p:cNvPr>
          <p:cNvSpPr/>
          <p:nvPr/>
        </p:nvSpPr>
        <p:spPr bwMode="auto">
          <a:xfrm>
            <a:off x="2858501" y="1051478"/>
            <a:ext cx="1624013" cy="619125"/>
          </a:xfrm>
          <a:prstGeom prst="chevron">
            <a:avLst>
              <a:gd name="adj" fmla="val 2702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数据采集</a:t>
            </a:r>
          </a:p>
        </p:txBody>
      </p:sp>
      <p:sp>
        <p:nvSpPr>
          <p:cNvPr id="11" name="Chevron 37">
            <a:extLst>
              <a:ext uri="{FF2B5EF4-FFF2-40B4-BE49-F238E27FC236}">
                <a16:creationId xmlns:a16="http://schemas.microsoft.com/office/drawing/2014/main" id="{39B7D213-6384-42D1-B1A1-F0AD91F47B01}"/>
              </a:ext>
            </a:extLst>
          </p:cNvPr>
          <p:cNvSpPr/>
          <p:nvPr/>
        </p:nvSpPr>
        <p:spPr bwMode="auto">
          <a:xfrm>
            <a:off x="2858500" y="4065666"/>
            <a:ext cx="1677988" cy="612288"/>
          </a:xfrm>
          <a:prstGeom prst="chevron">
            <a:avLst>
              <a:gd name="adj" fmla="val 2702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数据存储</a:t>
            </a:r>
          </a:p>
        </p:txBody>
      </p:sp>
      <p:sp>
        <p:nvSpPr>
          <p:cNvPr id="13" name="Chevron 36">
            <a:extLst>
              <a:ext uri="{FF2B5EF4-FFF2-40B4-BE49-F238E27FC236}">
                <a16:creationId xmlns:a16="http://schemas.microsoft.com/office/drawing/2014/main" id="{551C5FD2-3C56-4296-8561-BD8974A93ADC}"/>
              </a:ext>
            </a:extLst>
          </p:cNvPr>
          <p:cNvSpPr/>
          <p:nvPr/>
        </p:nvSpPr>
        <p:spPr bwMode="auto">
          <a:xfrm>
            <a:off x="2845799" y="5020247"/>
            <a:ext cx="1624013" cy="627063"/>
          </a:xfrm>
          <a:prstGeom prst="chevron">
            <a:avLst>
              <a:gd name="adj" fmla="val 2702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数据查询</a:t>
            </a:r>
          </a:p>
        </p:txBody>
      </p:sp>
      <p:sp>
        <p:nvSpPr>
          <p:cNvPr id="14" name="Chevron 36">
            <a:extLst>
              <a:ext uri="{FF2B5EF4-FFF2-40B4-BE49-F238E27FC236}">
                <a16:creationId xmlns:a16="http://schemas.microsoft.com/office/drawing/2014/main" id="{E5382B6C-D364-4862-A09E-75F8762D37A2}"/>
              </a:ext>
            </a:extLst>
          </p:cNvPr>
          <p:cNvSpPr/>
          <p:nvPr/>
        </p:nvSpPr>
        <p:spPr bwMode="auto">
          <a:xfrm>
            <a:off x="2858500" y="5967578"/>
            <a:ext cx="1624014" cy="661988"/>
          </a:xfrm>
          <a:prstGeom prst="chevron">
            <a:avLst>
              <a:gd name="adj" fmla="val 2702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100" dirty="0">
                <a:solidFill>
                  <a:schemeClr val="tx1"/>
                </a:solidFill>
                <a:latin typeface="+mn-ea"/>
                <a:cs typeface="+mn-ea"/>
              </a:rPr>
              <a:t>设备控制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803F78DB-C947-4443-8ABC-63E46E035372}"/>
              </a:ext>
            </a:extLst>
          </p:cNvPr>
          <p:cNvSpPr txBox="1"/>
          <p:nvPr/>
        </p:nvSpPr>
        <p:spPr>
          <a:xfrm>
            <a:off x="4723059" y="1122770"/>
            <a:ext cx="5487738" cy="4765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7000" rIns="27000" anchor="t">
            <a:spAutoFit/>
          </a:bodyPr>
          <a:lstStyle/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chemeClr val="tx1"/>
                </a:solidFill>
                <a:latin typeface="+mn-ea"/>
              </a:rPr>
              <a:t>采集大棚内的各个传感器节点实时数据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id="{02D296CF-E321-4FD3-AED6-C9B7E24FFFC9}"/>
              </a:ext>
            </a:extLst>
          </p:cNvPr>
          <p:cNvSpPr txBox="1"/>
          <p:nvPr/>
        </p:nvSpPr>
        <p:spPr>
          <a:xfrm>
            <a:off x="4853043" y="4121998"/>
            <a:ext cx="5357755" cy="4996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7000" rIns="27000" anchor="t">
            <a:spAutoFit/>
          </a:bodyPr>
          <a:lstStyle/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将处理后的数据存入客户端数据库</a:t>
            </a:r>
          </a:p>
        </p:txBody>
      </p:sp>
      <p:sp>
        <p:nvSpPr>
          <p:cNvPr id="17" name="TextBox 29">
            <a:extLst>
              <a:ext uri="{FF2B5EF4-FFF2-40B4-BE49-F238E27FC236}">
                <a16:creationId xmlns:a16="http://schemas.microsoft.com/office/drawing/2014/main" id="{6A95BC23-41EB-48F3-9C11-F30968C14C99}"/>
              </a:ext>
            </a:extLst>
          </p:cNvPr>
          <p:cNvSpPr txBox="1"/>
          <p:nvPr/>
        </p:nvSpPr>
        <p:spPr>
          <a:xfrm>
            <a:off x="4853043" y="5083966"/>
            <a:ext cx="5357754" cy="4996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7000" rIns="2700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使用折线图来显示历史数据变化的趋势</a:t>
            </a:r>
          </a:p>
        </p:txBody>
      </p:sp>
      <p:sp>
        <p:nvSpPr>
          <p:cNvPr id="18" name="TextBox 29">
            <a:extLst>
              <a:ext uri="{FF2B5EF4-FFF2-40B4-BE49-F238E27FC236}">
                <a16:creationId xmlns:a16="http://schemas.microsoft.com/office/drawing/2014/main" id="{2D1024DE-729E-4A2B-9F24-464B41335397}"/>
              </a:ext>
            </a:extLst>
          </p:cNvPr>
          <p:cNvSpPr txBox="1"/>
          <p:nvPr/>
        </p:nvSpPr>
        <p:spPr>
          <a:xfrm>
            <a:off x="4853044" y="6048760"/>
            <a:ext cx="5357753" cy="4996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7000" rIns="2700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使用客户端对大棚设备进行远程开关控制</a:t>
            </a:r>
          </a:p>
        </p:txBody>
      </p:sp>
      <p:sp>
        <p:nvSpPr>
          <p:cNvPr id="20" name="Chevron 36">
            <a:extLst>
              <a:ext uri="{FF2B5EF4-FFF2-40B4-BE49-F238E27FC236}">
                <a16:creationId xmlns:a16="http://schemas.microsoft.com/office/drawing/2014/main" id="{6F5E8A56-2DD4-4840-8997-722A33663BCC}"/>
              </a:ext>
            </a:extLst>
          </p:cNvPr>
          <p:cNvSpPr/>
          <p:nvPr/>
        </p:nvSpPr>
        <p:spPr bwMode="auto">
          <a:xfrm>
            <a:off x="2858501" y="2061656"/>
            <a:ext cx="1624013" cy="619125"/>
          </a:xfrm>
          <a:prstGeom prst="chevron">
            <a:avLst>
              <a:gd name="adj" fmla="val 2702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数据</a:t>
            </a:r>
            <a:r>
              <a:rPr lang="zh-CN" altLang="en-US" sz="2100" dirty="0">
                <a:solidFill>
                  <a:schemeClr val="tx1"/>
                </a:solidFill>
                <a:latin typeface="+mn-ea"/>
                <a:cs typeface="+mn-ea"/>
              </a:rPr>
              <a:t>传输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21" name="TextBox 29">
            <a:extLst>
              <a:ext uri="{FF2B5EF4-FFF2-40B4-BE49-F238E27FC236}">
                <a16:creationId xmlns:a16="http://schemas.microsoft.com/office/drawing/2014/main" id="{773C770B-0A2A-4332-979D-5296B2A0A095}"/>
              </a:ext>
            </a:extLst>
          </p:cNvPr>
          <p:cNvSpPr txBox="1"/>
          <p:nvPr/>
        </p:nvSpPr>
        <p:spPr>
          <a:xfrm>
            <a:off x="4723062" y="2132948"/>
            <a:ext cx="5487738" cy="4996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7000" rIns="2700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数据</a:t>
            </a:r>
            <a:r>
              <a:rPr lang="zh-CN" altLang="zh-CN" sz="2000" dirty="0">
                <a:solidFill>
                  <a:schemeClr val="tx1"/>
                </a:solidFill>
                <a:latin typeface="+mn-ea"/>
              </a:rPr>
              <a:t>通过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6LoWPAN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与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IPv6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网络进行传输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Chevron 37">
            <a:extLst>
              <a:ext uri="{FF2B5EF4-FFF2-40B4-BE49-F238E27FC236}">
                <a16:creationId xmlns:a16="http://schemas.microsoft.com/office/drawing/2014/main" id="{30972068-9B71-4F53-9EF2-5C62A1C2A40C}"/>
              </a:ext>
            </a:extLst>
          </p:cNvPr>
          <p:cNvSpPr/>
          <p:nvPr/>
        </p:nvSpPr>
        <p:spPr bwMode="auto">
          <a:xfrm>
            <a:off x="2858501" y="3034152"/>
            <a:ext cx="1677988" cy="612288"/>
          </a:xfrm>
          <a:prstGeom prst="chevron">
            <a:avLst>
              <a:gd name="adj" fmla="val 2702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数据处理</a:t>
            </a:r>
          </a:p>
        </p:txBody>
      </p:sp>
      <p:sp>
        <p:nvSpPr>
          <p:cNvPr id="23" name="TextBox 29">
            <a:extLst>
              <a:ext uri="{FF2B5EF4-FFF2-40B4-BE49-F238E27FC236}">
                <a16:creationId xmlns:a16="http://schemas.microsoft.com/office/drawing/2014/main" id="{4CC86175-868E-4F62-B50C-7936FC7BCBB1}"/>
              </a:ext>
            </a:extLst>
          </p:cNvPr>
          <p:cNvSpPr txBox="1"/>
          <p:nvPr/>
        </p:nvSpPr>
        <p:spPr>
          <a:xfrm>
            <a:off x="4853044" y="3090484"/>
            <a:ext cx="5357753" cy="4996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27000" rIns="27000" anchor="t">
            <a:spAutoFit/>
          </a:bodyPr>
          <a:lstStyle/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将采集到的数据使用多传感器融合模型处理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699262-8F26-4530-B498-7484B8563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103FA-9F68-4435-B3FA-420B5DAF701A}" type="slidenum">
              <a:rPr lang="zh-CN" altLang="en-US" sz="2200" smtClean="0"/>
              <a:t>9</a:t>
            </a:fld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33183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0617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8_Office 主题">
  <a:themeElements>
    <a:clrScheme name="赛尔网络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36D"/>
      </a:accent1>
      <a:accent2>
        <a:srgbClr val="00436D"/>
      </a:accent2>
      <a:accent3>
        <a:srgbClr val="349EEB"/>
      </a:accent3>
      <a:accent4>
        <a:srgbClr val="044B75"/>
      </a:accent4>
      <a:accent5>
        <a:srgbClr val="F8C128"/>
      </a:accent5>
      <a:accent6>
        <a:srgbClr val="D2DF4C"/>
      </a:accent6>
      <a:hlink>
        <a:srgbClr val="E36926"/>
      </a:hlink>
      <a:folHlink>
        <a:srgbClr val="954F72"/>
      </a:folHlink>
    </a:clrScheme>
    <a:fontScheme name="微软雅黑">
      <a:majorFont>
        <a:latin typeface="Calibri 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</TotalTime>
  <Words>1547</Words>
  <Application>Microsoft Office PowerPoint</Application>
  <PresentationFormat>宽屏</PresentationFormat>
  <Paragraphs>282</Paragraphs>
  <Slides>36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Calibri </vt:lpstr>
      <vt:lpstr>等线</vt:lpstr>
      <vt:lpstr>微软雅黑</vt:lpstr>
      <vt:lpstr>Arial</vt:lpstr>
      <vt:lpstr>Calibri</vt:lpstr>
      <vt:lpstr>Calibri Light</vt:lpstr>
      <vt:lpstr>Times New Roman</vt:lpstr>
      <vt:lpstr>8_Office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熊猫哒哒</dc:creator>
  <cp:lastModifiedBy>付 康为</cp:lastModifiedBy>
  <cp:revision>1444</cp:revision>
  <dcterms:created xsi:type="dcterms:W3CDTF">2016-05-21T04:04:00Z</dcterms:created>
  <dcterms:modified xsi:type="dcterms:W3CDTF">2020-05-21T11:12:26Z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  <property fmtid="{D5CDD505-2E9C-101B-9397-08002B2CF9AE}" pid="3" name="KSORubyTemplateID">
    <vt:lpwstr>2</vt:lpwstr>
  </property>
</Properties>
</file>